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3"/>
  </p:sldMasterIdLst>
  <p:notesMasterIdLst>
    <p:notesMasterId r:id="rId34"/>
  </p:notesMasterIdLst>
  <p:sldIdLst>
    <p:sldId id="256" r:id="rId4"/>
    <p:sldId id="258" r:id="rId5"/>
    <p:sldId id="257" r:id="rId6"/>
    <p:sldId id="259" r:id="rId7"/>
    <p:sldId id="285" r:id="rId8"/>
    <p:sldId id="263" r:id="rId9"/>
    <p:sldId id="264" r:id="rId10"/>
    <p:sldId id="260" r:id="rId11"/>
    <p:sldId id="261" r:id="rId12"/>
    <p:sldId id="262" r:id="rId13"/>
    <p:sldId id="270" r:id="rId14"/>
    <p:sldId id="271" r:id="rId15"/>
    <p:sldId id="272" r:id="rId16"/>
    <p:sldId id="269" r:id="rId17"/>
    <p:sldId id="266" r:id="rId18"/>
    <p:sldId id="267" r:id="rId19"/>
    <p:sldId id="284" r:id="rId20"/>
    <p:sldId id="273" r:id="rId21"/>
    <p:sldId id="274" r:id="rId22"/>
    <p:sldId id="275" r:id="rId23"/>
    <p:sldId id="276" r:id="rId24"/>
    <p:sldId id="268" r:id="rId25"/>
    <p:sldId id="265" r:id="rId26"/>
    <p:sldId id="277" r:id="rId27"/>
    <p:sldId id="278" r:id="rId28"/>
    <p:sldId id="279" r:id="rId29"/>
    <p:sldId id="280" r:id="rId30"/>
    <p:sldId id="281" r:id="rId31"/>
    <p:sldId id="282" r:id="rId32"/>
    <p:sldId id="283" r:id="rId33"/>
  </p:sldIdLst>
  <p:sldSz cx="9144000" cy="5143500" type="screen16x9"/>
  <p:notesSz cx="6858000" cy="9144000"/>
  <p:embeddedFontLst>
    <p:embeddedFont>
      <p:font typeface="Verizon NHG DS" panose="020B0604020202020204" charset="0"/>
      <p:regular r:id="rId35"/>
      <p:bold r:id="rId36"/>
      <p:italic r:id="rId37"/>
      <p:boldItalic r:id="rId38"/>
    </p:embeddedFont>
    <p:embeddedFont>
      <p:font typeface="Verizon NHG TX"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risten Baum"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BD482E-3E3D-BAB7-21D7-DDCCB2F82BD5}" v="1" dt="2023-06-14T14:27:26.666"/>
    <p1510:client id="{DAE11941-45ED-7512-3880-B772AF78E8E7}" v="145" dt="2023-04-17T15:41:14.455"/>
  </p1510:revLst>
</p1510:revInfo>
</file>

<file path=ppt/tableStyles.xml><?xml version="1.0" encoding="utf-8"?>
<a:tblStyleLst xmlns:a="http://schemas.openxmlformats.org/drawingml/2006/main" def="{A4044CFD-06BE-4E71-AD29-1F18C127E7B2}">
  <a:tblStyle styleId="{A4044CFD-06BE-4E71-AD29-1F18C127E7B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8" d="100"/>
          <a:sy n="158" d="100"/>
        </p:scale>
        <p:origin x="264" y="1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5.fntdata"/><Relationship Id="rId21" Type="http://schemas.openxmlformats.org/officeDocument/2006/relationships/slide" Target="slides/slide18.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ableStyles" Target="tableStyles.xml"/><Relationship Id="rId50" Type="http://schemas.openxmlformats.org/officeDocument/2006/relationships/customXml" Target="../customXml/item3.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2.fntdata"/><Relationship Id="rId49"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1.fntdata"/><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4.fntdata"/><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erson, Steve (WW-MOM)" userId="12c209f0-51c8-4029-96aa-e53e1a9a9010" providerId="ADAL" clId="{D7F5289E-CC00-46C4-B218-459077817E6C}"/>
    <pc:docChg chg="addSld">
      <pc:chgData name="Sanderson, Steve (WW-MOM)" userId="12c209f0-51c8-4029-96aa-e53e1a9a9010" providerId="ADAL" clId="{D7F5289E-CC00-46C4-B218-459077817E6C}" dt="2023-04-13T19:30:52.251" v="0" actId="680"/>
      <pc:docMkLst>
        <pc:docMk/>
      </pc:docMkLst>
      <pc:sldChg chg="new">
        <pc:chgData name="Sanderson, Steve (WW-MOM)" userId="12c209f0-51c8-4029-96aa-e53e1a9a9010" providerId="ADAL" clId="{D7F5289E-CC00-46C4-B218-459077817E6C}" dt="2023-04-13T19:30:52.251" v="0" actId="680"/>
        <pc:sldMkLst>
          <pc:docMk/>
          <pc:sldMk cId="461922298" sldId="284"/>
        </pc:sldMkLst>
      </pc:sldChg>
    </pc:docChg>
  </pc:docChgLst>
  <pc:docChgLst>
    <pc:chgData name="Baum, Kristen (STL-MOM)" userId="S::kristen.baum@momentumww.com::ba9efd3d-359d-4012-9c68-3c0424873fac" providerId="AD" clId="Web-{DAE11941-45ED-7512-3880-B772AF78E8E7}"/>
    <pc:docChg chg="addSld delSld modSld sldOrd">
      <pc:chgData name="Baum, Kristen (STL-MOM)" userId="S::kristen.baum@momentumww.com::ba9efd3d-359d-4012-9c68-3c0424873fac" providerId="AD" clId="Web-{DAE11941-45ED-7512-3880-B772AF78E8E7}" dt="2023-04-17T15:41:14.455" v="153" actId="1076"/>
      <pc:docMkLst>
        <pc:docMk/>
      </pc:docMkLst>
      <pc:sldChg chg="modSp">
        <pc:chgData name="Baum, Kristen (STL-MOM)" userId="S::kristen.baum@momentumww.com::ba9efd3d-359d-4012-9c68-3c0424873fac" providerId="AD" clId="Web-{DAE11941-45ED-7512-3880-B772AF78E8E7}" dt="2023-04-17T14:42:46.140" v="12" actId="20577"/>
        <pc:sldMkLst>
          <pc:docMk/>
          <pc:sldMk cId="0" sldId="256"/>
        </pc:sldMkLst>
        <pc:spChg chg="mod">
          <ac:chgData name="Baum, Kristen (STL-MOM)" userId="S::kristen.baum@momentumww.com::ba9efd3d-359d-4012-9c68-3c0424873fac" providerId="AD" clId="Web-{DAE11941-45ED-7512-3880-B772AF78E8E7}" dt="2023-04-17T14:42:15.795" v="2" actId="20577"/>
          <ac:spMkLst>
            <pc:docMk/>
            <pc:sldMk cId="0" sldId="256"/>
            <ac:spMk id="62" creationId="{00000000-0000-0000-0000-000000000000}"/>
          </ac:spMkLst>
        </pc:spChg>
        <pc:spChg chg="mod">
          <ac:chgData name="Baum, Kristen (STL-MOM)" userId="S::kristen.baum@momentumww.com::ba9efd3d-359d-4012-9c68-3c0424873fac" providerId="AD" clId="Web-{DAE11941-45ED-7512-3880-B772AF78E8E7}" dt="2023-04-17T14:42:46.140" v="12" actId="20577"/>
          <ac:spMkLst>
            <pc:docMk/>
            <pc:sldMk cId="0" sldId="256"/>
            <ac:spMk id="63" creationId="{00000000-0000-0000-0000-000000000000}"/>
          </ac:spMkLst>
        </pc:spChg>
      </pc:sldChg>
      <pc:sldChg chg="modSp ord">
        <pc:chgData name="Baum, Kristen (STL-MOM)" userId="S::kristen.baum@momentumww.com::ba9efd3d-359d-4012-9c68-3c0424873fac" providerId="AD" clId="Web-{DAE11941-45ED-7512-3880-B772AF78E8E7}" dt="2023-04-17T14:43:35.329" v="19" actId="20577"/>
        <pc:sldMkLst>
          <pc:docMk/>
          <pc:sldMk cId="0" sldId="258"/>
        </pc:sldMkLst>
        <pc:spChg chg="mod">
          <ac:chgData name="Baum, Kristen (STL-MOM)" userId="S::kristen.baum@momentumww.com::ba9efd3d-359d-4012-9c68-3c0424873fac" providerId="AD" clId="Web-{DAE11941-45ED-7512-3880-B772AF78E8E7}" dt="2023-04-17T14:43:35.329" v="19" actId="20577"/>
          <ac:spMkLst>
            <pc:docMk/>
            <pc:sldMk cId="0" sldId="258"/>
            <ac:spMk id="75" creationId="{00000000-0000-0000-0000-000000000000}"/>
          </ac:spMkLst>
        </pc:spChg>
      </pc:sldChg>
      <pc:sldChg chg="addSp modSp">
        <pc:chgData name="Baum, Kristen (STL-MOM)" userId="S::kristen.baum@momentumww.com::ba9efd3d-359d-4012-9c68-3c0424873fac" providerId="AD" clId="Web-{DAE11941-45ED-7512-3880-B772AF78E8E7}" dt="2023-04-17T14:51:45.299" v="70" actId="20577"/>
        <pc:sldMkLst>
          <pc:docMk/>
          <pc:sldMk cId="0" sldId="259"/>
        </pc:sldMkLst>
        <pc:spChg chg="add mod">
          <ac:chgData name="Baum, Kristen (STL-MOM)" userId="S::kristen.baum@momentumww.com::ba9efd3d-359d-4012-9c68-3c0424873fac" providerId="AD" clId="Web-{DAE11941-45ED-7512-3880-B772AF78E8E7}" dt="2023-04-17T14:51:45.299" v="70" actId="20577"/>
          <ac:spMkLst>
            <pc:docMk/>
            <pc:sldMk cId="0" sldId="259"/>
            <ac:spMk id="3" creationId="{4D013ED6-A995-E4F7-48E6-2F610BBB6C30}"/>
          </ac:spMkLst>
        </pc:spChg>
        <pc:picChg chg="mod modCrop">
          <ac:chgData name="Baum, Kristen (STL-MOM)" userId="S::kristen.baum@momentumww.com::ba9efd3d-359d-4012-9c68-3c0424873fac" providerId="AD" clId="Web-{DAE11941-45ED-7512-3880-B772AF78E8E7}" dt="2023-04-17T14:44:07.799" v="21"/>
          <ac:picMkLst>
            <pc:docMk/>
            <pc:sldMk cId="0" sldId="259"/>
            <ac:picMk id="81" creationId="{00000000-0000-0000-0000-000000000000}"/>
          </ac:picMkLst>
        </pc:picChg>
      </pc:sldChg>
      <pc:sldChg chg="addSp modSp">
        <pc:chgData name="Baum, Kristen (STL-MOM)" userId="S::kristen.baum@momentumww.com::ba9efd3d-359d-4012-9c68-3c0424873fac" providerId="AD" clId="Web-{DAE11941-45ED-7512-3880-B772AF78E8E7}" dt="2023-04-17T14:50:36.328" v="46"/>
        <pc:sldMkLst>
          <pc:docMk/>
          <pc:sldMk cId="0" sldId="260"/>
        </pc:sldMkLst>
        <pc:spChg chg="add mod">
          <ac:chgData name="Baum, Kristen (STL-MOM)" userId="S::kristen.baum@momentumww.com::ba9efd3d-359d-4012-9c68-3c0424873fac" providerId="AD" clId="Web-{DAE11941-45ED-7512-3880-B772AF78E8E7}" dt="2023-04-17T14:50:36.328" v="46"/>
          <ac:spMkLst>
            <pc:docMk/>
            <pc:sldMk cId="0" sldId="260"/>
            <ac:spMk id="2" creationId="{F281A61B-5D19-42CE-F892-2068199554A8}"/>
          </ac:spMkLst>
        </pc:spChg>
      </pc:sldChg>
      <pc:sldChg chg="addSp">
        <pc:chgData name="Baum, Kristen (STL-MOM)" userId="S::kristen.baum@momentumww.com::ba9efd3d-359d-4012-9c68-3c0424873fac" providerId="AD" clId="Web-{DAE11941-45ED-7512-3880-B772AF78E8E7}" dt="2023-04-17T14:50:41.063" v="47"/>
        <pc:sldMkLst>
          <pc:docMk/>
          <pc:sldMk cId="0" sldId="261"/>
        </pc:sldMkLst>
        <pc:spChg chg="add">
          <ac:chgData name="Baum, Kristen (STL-MOM)" userId="S::kristen.baum@momentumww.com::ba9efd3d-359d-4012-9c68-3c0424873fac" providerId="AD" clId="Web-{DAE11941-45ED-7512-3880-B772AF78E8E7}" dt="2023-04-17T14:50:41.063" v="47"/>
          <ac:spMkLst>
            <pc:docMk/>
            <pc:sldMk cId="0" sldId="261"/>
            <ac:spMk id="3" creationId="{B2AEDEB7-6EBD-D543-D873-69D37693C4D1}"/>
          </ac:spMkLst>
        </pc:spChg>
      </pc:sldChg>
      <pc:sldChg chg="ord">
        <pc:chgData name="Baum, Kristen (STL-MOM)" userId="S::kristen.baum@momentumww.com::ba9efd3d-359d-4012-9c68-3c0424873fac" providerId="AD" clId="Web-{DAE11941-45ED-7512-3880-B772AF78E8E7}" dt="2023-04-17T14:50:01.608" v="33"/>
        <pc:sldMkLst>
          <pc:docMk/>
          <pc:sldMk cId="0" sldId="263"/>
        </pc:sldMkLst>
      </pc:sldChg>
      <pc:sldChg chg="ord">
        <pc:chgData name="Baum, Kristen (STL-MOM)" userId="S::kristen.baum@momentumww.com::ba9efd3d-359d-4012-9c68-3c0424873fac" providerId="AD" clId="Web-{DAE11941-45ED-7512-3880-B772AF78E8E7}" dt="2023-04-17T14:50:01.608" v="32"/>
        <pc:sldMkLst>
          <pc:docMk/>
          <pc:sldMk cId="0" sldId="264"/>
        </pc:sldMkLst>
      </pc:sldChg>
      <pc:sldChg chg="ord">
        <pc:chgData name="Baum, Kristen (STL-MOM)" userId="S::kristen.baum@momentumww.com::ba9efd3d-359d-4012-9c68-3c0424873fac" providerId="AD" clId="Web-{DAE11941-45ED-7512-3880-B772AF78E8E7}" dt="2023-04-17T14:48:34.199" v="29"/>
        <pc:sldMkLst>
          <pc:docMk/>
          <pc:sldMk cId="0" sldId="265"/>
        </pc:sldMkLst>
      </pc:sldChg>
      <pc:sldChg chg="ord">
        <pc:chgData name="Baum, Kristen (STL-MOM)" userId="S::kristen.baum@momentumww.com::ba9efd3d-359d-4012-9c68-3c0424873fac" providerId="AD" clId="Web-{DAE11941-45ED-7512-3880-B772AF78E8E7}" dt="2023-04-17T14:48:29.683" v="28"/>
        <pc:sldMkLst>
          <pc:docMk/>
          <pc:sldMk cId="0" sldId="266"/>
        </pc:sldMkLst>
      </pc:sldChg>
      <pc:sldChg chg="ord">
        <pc:chgData name="Baum, Kristen (STL-MOM)" userId="S::kristen.baum@momentumww.com::ba9efd3d-359d-4012-9c68-3c0424873fac" providerId="AD" clId="Web-{DAE11941-45ED-7512-3880-B772AF78E8E7}" dt="2023-04-17T14:48:29.683" v="27"/>
        <pc:sldMkLst>
          <pc:docMk/>
          <pc:sldMk cId="0" sldId="267"/>
        </pc:sldMkLst>
      </pc:sldChg>
      <pc:sldChg chg="ord">
        <pc:chgData name="Baum, Kristen (STL-MOM)" userId="S::kristen.baum@momentumww.com::ba9efd3d-359d-4012-9c68-3c0424873fac" providerId="AD" clId="Web-{DAE11941-45ED-7512-3880-B772AF78E8E7}" dt="2023-04-17T14:49:56.311" v="31"/>
        <pc:sldMkLst>
          <pc:docMk/>
          <pc:sldMk cId="0" sldId="268"/>
        </pc:sldMkLst>
      </pc:sldChg>
      <pc:sldChg chg="ord">
        <pc:chgData name="Baum, Kristen (STL-MOM)" userId="S::kristen.baum@momentumww.com::ba9efd3d-359d-4012-9c68-3c0424873fac" providerId="AD" clId="Web-{DAE11941-45ED-7512-3880-B772AF78E8E7}" dt="2023-04-17T14:48:16.823" v="26"/>
        <pc:sldMkLst>
          <pc:docMk/>
          <pc:sldMk cId="0" sldId="269"/>
        </pc:sldMkLst>
      </pc:sldChg>
      <pc:sldChg chg="del">
        <pc:chgData name="Baum, Kristen (STL-MOM)" userId="S::kristen.baum@momentumww.com::ba9efd3d-359d-4012-9c68-3c0424873fac" providerId="AD" clId="Web-{DAE11941-45ED-7512-3880-B772AF78E8E7}" dt="2023-04-17T14:48:58.934" v="30"/>
        <pc:sldMkLst>
          <pc:docMk/>
          <pc:sldMk cId="461922298" sldId="284"/>
        </pc:sldMkLst>
      </pc:sldChg>
      <pc:sldChg chg="add ord replId">
        <pc:chgData name="Baum, Kristen (STL-MOM)" userId="S::kristen.baum@momentumww.com::ba9efd3d-359d-4012-9c68-3c0424873fac" providerId="AD" clId="Web-{DAE11941-45ED-7512-3880-B772AF78E8E7}" dt="2023-04-17T14:51:20.235" v="49"/>
        <pc:sldMkLst>
          <pc:docMk/>
          <pc:sldMk cId="3466386405" sldId="284"/>
        </pc:sldMkLst>
      </pc:sldChg>
      <pc:sldChg chg="addSp delSp modSp add mod replId modShow">
        <pc:chgData name="Baum, Kristen (STL-MOM)" userId="S::kristen.baum@momentumww.com::ba9efd3d-359d-4012-9c68-3c0424873fac" providerId="AD" clId="Web-{DAE11941-45ED-7512-3880-B772AF78E8E7}" dt="2023-04-17T15:41:14.455" v="153" actId="1076"/>
        <pc:sldMkLst>
          <pc:docMk/>
          <pc:sldMk cId="2227089043" sldId="285"/>
        </pc:sldMkLst>
        <pc:spChg chg="add del mod">
          <ac:chgData name="Baum, Kristen (STL-MOM)" userId="S::kristen.baum@momentumww.com::ba9efd3d-359d-4012-9c68-3c0424873fac" providerId="AD" clId="Web-{DAE11941-45ED-7512-3880-B772AF78E8E7}" dt="2023-04-17T15:32:56.863" v="140"/>
          <ac:spMkLst>
            <pc:docMk/>
            <pc:sldMk cId="2227089043" sldId="285"/>
            <ac:spMk id="2" creationId="{962950FA-BF17-AF8E-0720-14C8B6CC0E23}"/>
          </ac:spMkLst>
        </pc:spChg>
        <pc:spChg chg="del">
          <ac:chgData name="Baum, Kristen (STL-MOM)" userId="S::kristen.baum@momentumww.com::ba9efd3d-359d-4012-9c68-3c0424873fac" providerId="AD" clId="Web-{DAE11941-45ED-7512-3880-B772AF78E8E7}" dt="2023-04-17T15:00:32.535" v="72"/>
          <ac:spMkLst>
            <pc:docMk/>
            <pc:sldMk cId="2227089043" sldId="285"/>
            <ac:spMk id="3" creationId="{4D013ED6-A995-E4F7-48E6-2F610BBB6C30}"/>
          </ac:spMkLst>
        </pc:spChg>
        <pc:graphicFrameChg chg="add del mod modGraphic">
          <ac:chgData name="Baum, Kristen (STL-MOM)" userId="S::kristen.baum@momentumww.com::ba9efd3d-359d-4012-9c68-3c0424873fac" providerId="AD" clId="Web-{DAE11941-45ED-7512-3880-B772AF78E8E7}" dt="2023-04-17T15:16:35.379" v="136"/>
          <ac:graphicFrameMkLst>
            <pc:docMk/>
            <pc:sldMk cId="2227089043" sldId="285"/>
            <ac:graphicFrameMk id="2" creationId="{F8803072-528E-DCCA-181B-C2AA68BCBA4D}"/>
          </ac:graphicFrameMkLst>
        </pc:graphicFrameChg>
        <pc:picChg chg="add del mod">
          <ac:chgData name="Baum, Kristen (STL-MOM)" userId="S::kristen.baum@momentumww.com::ba9efd3d-359d-4012-9c68-3c0424873fac" providerId="AD" clId="Web-{DAE11941-45ED-7512-3880-B772AF78E8E7}" dt="2023-04-17T15:35:22.539" v="148"/>
          <ac:picMkLst>
            <pc:docMk/>
            <pc:sldMk cId="2227089043" sldId="285"/>
            <ac:picMk id="3" creationId="{ECD8D8CF-2E4A-370B-5014-91F956CAF781}"/>
          </ac:picMkLst>
        </pc:picChg>
        <pc:picChg chg="add mod">
          <ac:chgData name="Baum, Kristen (STL-MOM)" userId="S::kristen.baum@momentumww.com::ba9efd3d-359d-4012-9c68-3c0424873fac" providerId="AD" clId="Web-{DAE11941-45ED-7512-3880-B772AF78E8E7}" dt="2023-04-17T15:41:14.455" v="153" actId="1076"/>
          <ac:picMkLst>
            <pc:docMk/>
            <pc:sldMk cId="2227089043" sldId="285"/>
            <ac:picMk id="4" creationId="{1B829C12-9FA9-2AE1-EF64-A0CCC3C9A6DF}"/>
          </ac:picMkLst>
        </pc:picChg>
        <pc:picChg chg="del">
          <ac:chgData name="Baum, Kristen (STL-MOM)" userId="S::kristen.baum@momentumww.com::ba9efd3d-359d-4012-9c68-3c0424873fac" providerId="AD" clId="Web-{DAE11941-45ED-7512-3880-B772AF78E8E7}" dt="2023-04-17T15:00:33.816" v="73"/>
          <ac:picMkLst>
            <pc:docMk/>
            <pc:sldMk cId="2227089043" sldId="285"/>
            <ac:picMk id="81" creationId="{00000000-0000-0000-0000-000000000000}"/>
          </ac:picMkLst>
        </pc:picChg>
      </pc:sldChg>
    </pc:docChg>
  </pc:docChgLst>
  <pc:docChgLst>
    <pc:chgData name="Baum, Kristen (STL-MOM)" userId="S::kristen.baum@momentumww.com::ba9efd3d-359d-4012-9c68-3c0424873fac" providerId="AD" clId="Web-{63BD482E-3E3D-BAB7-21D7-DDCCB2F82BD5}"/>
    <pc:docChg chg="modSld">
      <pc:chgData name="Baum, Kristen (STL-MOM)" userId="S::kristen.baum@momentumww.com::ba9efd3d-359d-4012-9c68-3c0424873fac" providerId="AD" clId="Web-{63BD482E-3E3D-BAB7-21D7-DDCCB2F82BD5}" dt="2023-06-14T14:27:26.666" v="0"/>
      <pc:docMkLst>
        <pc:docMk/>
      </pc:docMkLst>
      <pc:sldChg chg="delSp">
        <pc:chgData name="Baum, Kristen (STL-MOM)" userId="S::kristen.baum@momentumww.com::ba9efd3d-359d-4012-9c68-3c0424873fac" providerId="AD" clId="Web-{63BD482E-3E3D-BAB7-21D7-DDCCB2F82BD5}" dt="2023-06-14T14:27:26.666" v="0"/>
        <pc:sldMkLst>
          <pc:docMk/>
          <pc:sldMk cId="0" sldId="259"/>
        </pc:sldMkLst>
        <pc:spChg chg="del">
          <ac:chgData name="Baum, Kristen (STL-MOM)" userId="S::kristen.baum@momentumww.com::ba9efd3d-359d-4012-9c68-3c0424873fac" providerId="AD" clId="Web-{63BD482E-3E3D-BAB7-21D7-DDCCB2F82BD5}" dt="2023-06-14T14:27:26.666" v="0"/>
          <ac:spMkLst>
            <pc:docMk/>
            <pc:sldMk cId="0" sldId="259"/>
            <ac:spMk id="3" creationId="{4D013ED6-A995-E4F7-48E6-2F610BBB6C3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0" dt="2023-01-19T03:19:46.614" idx="1">
    <p:pos x="308" y="345"/>
    <p:text>@steve.sanderson@momentumww.com  Hi Steve!! FYI the user journeys for pre and post event are added-- slide 3 &amp; 4</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adf48533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adf48533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2b24faf03b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2b24faf03b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2b24faf03b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2b24faf03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2b24faf03b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2b24faf03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adf48533cc_0_268:notes"/>
          <p:cNvSpPr txBox="1">
            <a:spLocks noGrp="1"/>
          </p:cNvSpPr>
          <p:nvPr>
            <p:ph type="body" idx="1"/>
          </p:nvPr>
        </p:nvSpPr>
        <p:spPr>
          <a:xfrm>
            <a:off x="381000" y="4343400"/>
            <a:ext cx="60960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g1adf48533cc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2b24faf03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2b24faf03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adf48533cc_0_551:notes"/>
          <p:cNvSpPr txBox="1">
            <a:spLocks noGrp="1"/>
          </p:cNvSpPr>
          <p:nvPr>
            <p:ph type="body" idx="1"/>
          </p:nvPr>
        </p:nvSpPr>
        <p:spPr>
          <a:xfrm>
            <a:off x="381000" y="4343400"/>
            <a:ext cx="60960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1adf48533cc_0_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29b254d2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29b254d2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222ccce2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222ccce2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9638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819c5cfc77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819c5cfc77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819c5cfc77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819c5cfc77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2b24faf03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2b24faf03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adf48533cc_0_569:notes"/>
          <p:cNvSpPr txBox="1">
            <a:spLocks noGrp="1"/>
          </p:cNvSpPr>
          <p:nvPr>
            <p:ph type="body" idx="1"/>
          </p:nvPr>
        </p:nvSpPr>
        <p:spPr>
          <a:xfrm>
            <a:off x="381000" y="4343400"/>
            <a:ext cx="60960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g1adf48533cc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8111d7dc7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8111d7dc7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2b24faf03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2b24faf03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bcb1cba24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bcb1cba24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df48533cc_0_557:notes"/>
          <p:cNvSpPr txBox="1">
            <a:spLocks noGrp="1"/>
          </p:cNvSpPr>
          <p:nvPr>
            <p:ph type="body" idx="1"/>
          </p:nvPr>
        </p:nvSpPr>
        <p:spPr>
          <a:xfrm>
            <a:off x="381000" y="4343400"/>
            <a:ext cx="60960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adf48533cc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adf48533cc_0_563:notes"/>
          <p:cNvSpPr txBox="1">
            <a:spLocks noGrp="1"/>
          </p:cNvSpPr>
          <p:nvPr>
            <p:ph type="body" idx="1"/>
          </p:nvPr>
        </p:nvSpPr>
        <p:spPr>
          <a:xfrm>
            <a:off x="381000" y="4343400"/>
            <a:ext cx="60960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g1adf48533cc_0_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adf48533cc_0_545:notes"/>
          <p:cNvSpPr txBox="1">
            <a:spLocks noGrp="1"/>
          </p:cNvSpPr>
          <p:nvPr>
            <p:ph type="body" idx="1"/>
          </p:nvPr>
        </p:nvSpPr>
        <p:spPr>
          <a:xfrm>
            <a:off x="381000" y="4343400"/>
            <a:ext cx="60960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1adf48533cc_0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bcb1cba247_0_0:notes"/>
          <p:cNvSpPr txBox="1">
            <a:spLocks noGrp="1"/>
          </p:cNvSpPr>
          <p:nvPr>
            <p:ph type="body" idx="1"/>
          </p:nvPr>
        </p:nvSpPr>
        <p:spPr>
          <a:xfrm>
            <a:off x="381000" y="4343400"/>
            <a:ext cx="60960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g1bcb1cba2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c82bb5010f_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c82bb5010f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bcb1cba24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bcb1cba24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2b24faf03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2b24faf03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2b24faf03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2b24faf03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222ccce2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222ccce2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222ccce2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222ccce2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372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29b254d20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29b254d20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2b24faf03b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2b24faf03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2b24faf03b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2b24faf03b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2b24faf03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2b24faf03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slide">
  <p:cSld name="Cover slide">
    <p:spTree>
      <p:nvGrpSpPr>
        <p:cNvPr id="1" name="Shape 50"/>
        <p:cNvGrpSpPr/>
        <p:nvPr/>
      </p:nvGrpSpPr>
      <p:grpSpPr>
        <a:xfrm>
          <a:off x="0" y="0"/>
          <a:ext cx="0" cy="0"/>
          <a:chOff x="0" y="0"/>
          <a:chExt cx="0" cy="0"/>
        </a:xfrm>
      </p:grpSpPr>
      <p:sp>
        <p:nvSpPr>
          <p:cNvPr id="51" name="Google Shape;51;p13"/>
          <p:cNvSpPr txBox="1">
            <a:spLocks noGrp="1"/>
          </p:cNvSpPr>
          <p:nvPr>
            <p:ph type="ctrTitle"/>
          </p:nvPr>
        </p:nvSpPr>
        <p:spPr>
          <a:xfrm>
            <a:off x="457200" y="463073"/>
            <a:ext cx="6271800" cy="1737300"/>
          </a:xfrm>
          <a:prstGeom prst="rect">
            <a:avLst/>
          </a:prstGeom>
          <a:noFill/>
          <a:ln>
            <a:noFill/>
          </a:ln>
        </p:spPr>
        <p:txBody>
          <a:bodyPr spcFirstLastPara="1" wrap="square" lIns="0" tIns="0" rIns="0" bIns="0" anchor="t" anchorCtr="0">
            <a:normAutofit/>
          </a:bodyPr>
          <a:lstStyle>
            <a:lvl1pPr lvl="0" algn="l" rtl="0">
              <a:lnSpc>
                <a:spcPct val="80000"/>
              </a:lnSpc>
              <a:spcBef>
                <a:spcPts val="0"/>
              </a:spcBef>
              <a:spcAft>
                <a:spcPts val="0"/>
              </a:spcAft>
              <a:buClr>
                <a:schemeClr val="dk1"/>
              </a:buClr>
              <a:buSzPts val="6000"/>
              <a:buFont typeface="Verizon NHG DS"/>
              <a:buNone/>
              <a:defRPr sz="6000" b="1" i="0">
                <a:latin typeface="Verizon NHG DS"/>
                <a:ea typeface="Verizon NHG DS"/>
                <a:cs typeface="Verizon NHG DS"/>
                <a:sym typeface="Verizon NHG D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subTitle" idx="1"/>
          </p:nvPr>
        </p:nvSpPr>
        <p:spPr>
          <a:xfrm>
            <a:off x="457200" y="2291873"/>
            <a:ext cx="4114800" cy="1371600"/>
          </a:xfrm>
          <a:prstGeom prst="rect">
            <a:avLst/>
          </a:prstGeom>
          <a:noFill/>
          <a:ln>
            <a:noFill/>
          </a:ln>
        </p:spPr>
        <p:txBody>
          <a:bodyPr spcFirstLastPara="1" wrap="square" lIns="0" tIns="0" rIns="0" bIns="0" anchor="t" anchorCtr="0">
            <a:normAutofit/>
          </a:bodyPr>
          <a:lstStyle>
            <a:lvl1pPr lvl="0" algn="l" rtl="0">
              <a:lnSpc>
                <a:spcPct val="80000"/>
              </a:lnSpc>
              <a:spcBef>
                <a:spcPts val="900"/>
              </a:spcBef>
              <a:spcAft>
                <a:spcPts val="0"/>
              </a:spcAft>
              <a:buClr>
                <a:schemeClr val="dk1"/>
              </a:buClr>
              <a:buSzPts val="2000"/>
              <a:buFont typeface="Verizon NHG TX"/>
              <a:buNone/>
              <a:defRPr sz="2000" b="0" i="0">
                <a:solidFill>
                  <a:schemeClr val="dk1"/>
                </a:solidFill>
                <a:latin typeface="Verizon NHG TX"/>
                <a:ea typeface="Verizon NHG TX"/>
                <a:cs typeface="Verizon NHG TX"/>
                <a:sym typeface="Verizon NHG TX"/>
              </a:defRPr>
            </a:lvl1pPr>
            <a:lvl2pPr lvl="1" algn="l" rtl="0">
              <a:lnSpc>
                <a:spcPct val="80000"/>
              </a:lnSpc>
              <a:spcBef>
                <a:spcPts val="1200"/>
              </a:spcBef>
              <a:spcAft>
                <a:spcPts val="0"/>
              </a:spcAft>
              <a:buClr>
                <a:schemeClr val="dk1"/>
              </a:buClr>
              <a:buSzPts val="2000"/>
              <a:buFont typeface="Verizon NHG TX"/>
              <a:buNone/>
              <a:defRPr sz="2000" b="1">
                <a:solidFill>
                  <a:schemeClr val="dk1"/>
                </a:solidFill>
              </a:defRPr>
            </a:lvl2pPr>
            <a:lvl3pPr lvl="2" algn="l" rtl="0">
              <a:lnSpc>
                <a:spcPct val="80000"/>
              </a:lnSpc>
              <a:spcBef>
                <a:spcPts val="1200"/>
              </a:spcBef>
              <a:spcAft>
                <a:spcPts val="0"/>
              </a:spcAft>
              <a:buClr>
                <a:schemeClr val="dk1"/>
              </a:buClr>
              <a:buSzPts val="2000"/>
              <a:buNone/>
              <a:defRPr sz="2000" b="1">
                <a:solidFill>
                  <a:schemeClr val="dk1"/>
                </a:solidFill>
              </a:defRPr>
            </a:lvl3pPr>
            <a:lvl4pPr lvl="3" algn="l" rtl="0">
              <a:lnSpc>
                <a:spcPct val="80000"/>
              </a:lnSpc>
              <a:spcBef>
                <a:spcPts val="1200"/>
              </a:spcBef>
              <a:spcAft>
                <a:spcPts val="0"/>
              </a:spcAft>
              <a:buClr>
                <a:schemeClr val="dk1"/>
              </a:buClr>
              <a:buSzPts val="2000"/>
              <a:buNone/>
              <a:defRPr sz="2000" b="1">
                <a:solidFill>
                  <a:schemeClr val="dk1"/>
                </a:solidFill>
              </a:defRPr>
            </a:lvl4pPr>
            <a:lvl5pPr lvl="4" algn="l" rtl="0">
              <a:lnSpc>
                <a:spcPct val="80000"/>
              </a:lnSpc>
              <a:spcBef>
                <a:spcPts val="1200"/>
              </a:spcBef>
              <a:spcAft>
                <a:spcPts val="0"/>
              </a:spcAft>
              <a:buClr>
                <a:schemeClr val="dk1"/>
              </a:buClr>
              <a:buSzPts val="2000"/>
              <a:buNone/>
              <a:defRPr sz="2000" b="1">
                <a:solidFill>
                  <a:schemeClr val="dk1"/>
                </a:solidFill>
              </a:defRPr>
            </a:lvl5pPr>
            <a:lvl6pPr lvl="5" algn="l" rtl="0">
              <a:lnSpc>
                <a:spcPct val="80000"/>
              </a:lnSpc>
              <a:spcBef>
                <a:spcPts val="1200"/>
              </a:spcBef>
              <a:spcAft>
                <a:spcPts val="0"/>
              </a:spcAft>
              <a:buClr>
                <a:schemeClr val="dk1"/>
              </a:buClr>
              <a:buSzPts val="2000"/>
              <a:buNone/>
              <a:defRPr sz="2000" b="1">
                <a:solidFill>
                  <a:schemeClr val="dk1"/>
                </a:solidFill>
              </a:defRPr>
            </a:lvl6pPr>
            <a:lvl7pPr lvl="6" algn="l" rtl="0">
              <a:lnSpc>
                <a:spcPct val="80000"/>
              </a:lnSpc>
              <a:spcBef>
                <a:spcPts val="1200"/>
              </a:spcBef>
              <a:spcAft>
                <a:spcPts val="0"/>
              </a:spcAft>
              <a:buClr>
                <a:schemeClr val="dk1"/>
              </a:buClr>
              <a:buSzPts val="2000"/>
              <a:buNone/>
              <a:defRPr sz="2000" b="1">
                <a:solidFill>
                  <a:schemeClr val="dk1"/>
                </a:solidFill>
              </a:defRPr>
            </a:lvl7pPr>
            <a:lvl8pPr lvl="7" algn="l" rtl="0">
              <a:lnSpc>
                <a:spcPct val="80000"/>
              </a:lnSpc>
              <a:spcBef>
                <a:spcPts val="1200"/>
              </a:spcBef>
              <a:spcAft>
                <a:spcPts val="0"/>
              </a:spcAft>
              <a:buClr>
                <a:schemeClr val="dk1"/>
              </a:buClr>
              <a:buSzPts val="2000"/>
              <a:buNone/>
              <a:defRPr sz="2000" b="1">
                <a:solidFill>
                  <a:schemeClr val="dk1"/>
                </a:solidFill>
              </a:defRPr>
            </a:lvl8pPr>
            <a:lvl9pPr lvl="8" algn="l" rtl="0">
              <a:lnSpc>
                <a:spcPct val="80000"/>
              </a:lnSpc>
              <a:spcBef>
                <a:spcPts val="1200"/>
              </a:spcBef>
              <a:spcAft>
                <a:spcPts val="1200"/>
              </a:spcAft>
              <a:buClr>
                <a:schemeClr val="dk1"/>
              </a:buClr>
              <a:buSzPts val="2000"/>
              <a:buNone/>
              <a:defRPr sz="2000" b="1">
                <a:solidFill>
                  <a:schemeClr val="dk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457200" y="594360"/>
            <a:ext cx="7086600" cy="685800"/>
          </a:xfrm>
          <a:prstGeom prst="rect">
            <a:avLst/>
          </a:prstGeom>
          <a:noFill/>
          <a:ln>
            <a:noFill/>
          </a:ln>
        </p:spPr>
        <p:txBody>
          <a:bodyPr spcFirstLastPara="1" wrap="square" lIns="0" tIns="0" rIns="0" bIns="0" anchor="t" anchorCtr="0">
            <a:normAutofit/>
          </a:bodyPr>
          <a:lstStyle>
            <a:lvl1pPr lvl="0" algn="l" rtl="0">
              <a:lnSpc>
                <a:spcPct val="80000"/>
              </a:lnSpc>
              <a:spcBef>
                <a:spcPts val="0"/>
              </a:spcBef>
              <a:spcAft>
                <a:spcPts val="0"/>
              </a:spcAft>
              <a:buClr>
                <a:schemeClr val="dk1"/>
              </a:buClr>
              <a:buSzPts val="2400"/>
              <a:buFont typeface="Verizon NHG DS"/>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 name="Google Shape;55;p14"/>
          <p:cNvSpPr txBox="1">
            <a:spLocks noGrp="1"/>
          </p:cNvSpPr>
          <p:nvPr>
            <p:ph type="body" idx="1"/>
          </p:nvPr>
        </p:nvSpPr>
        <p:spPr>
          <a:xfrm>
            <a:off x="457200" y="1459580"/>
            <a:ext cx="7086600" cy="2979000"/>
          </a:xfrm>
          <a:prstGeom prst="rect">
            <a:avLst/>
          </a:prstGeom>
          <a:noFill/>
          <a:ln>
            <a:noFill/>
          </a:ln>
        </p:spPr>
        <p:txBody>
          <a:bodyPr spcFirstLastPara="1" wrap="square" lIns="0" tIns="0" rIns="0" bIns="0" anchor="t" anchorCtr="0">
            <a:normAutofit/>
          </a:bodyPr>
          <a:lstStyle>
            <a:lvl1pPr marL="457200" lvl="0" indent="-330200" algn="l" rtl="0">
              <a:lnSpc>
                <a:spcPct val="100000"/>
              </a:lnSpc>
              <a:spcBef>
                <a:spcPts val="900"/>
              </a:spcBef>
              <a:spcAft>
                <a:spcPts val="0"/>
              </a:spcAft>
              <a:buClr>
                <a:schemeClr val="dk1"/>
              </a:buClr>
              <a:buSzPts val="1600"/>
              <a:buFont typeface="Verizon NHG DS"/>
              <a:buAutoNum type="arabicPeriod"/>
              <a:defRPr sz="1600"/>
            </a:lvl1pPr>
            <a:lvl2pPr marL="914400" lvl="1" indent="-342900" algn="l" rtl="0">
              <a:lnSpc>
                <a:spcPct val="100000"/>
              </a:lnSpc>
              <a:spcBef>
                <a:spcPts val="1200"/>
              </a:spcBef>
              <a:spcAft>
                <a:spcPts val="0"/>
              </a:spcAft>
              <a:buClr>
                <a:schemeClr val="dk1"/>
              </a:buClr>
              <a:buSzPts val="1800"/>
              <a:buChar char="○"/>
              <a:defRPr/>
            </a:lvl2pPr>
            <a:lvl3pPr marL="1371600" lvl="2" indent="-342900" algn="l" rtl="0">
              <a:lnSpc>
                <a:spcPct val="100000"/>
              </a:lnSpc>
              <a:spcBef>
                <a:spcPts val="1200"/>
              </a:spcBef>
              <a:spcAft>
                <a:spcPts val="0"/>
              </a:spcAft>
              <a:buClr>
                <a:schemeClr val="dk1"/>
              </a:buClr>
              <a:buSzPts val="1800"/>
              <a:buChar char="■"/>
              <a:defRPr/>
            </a:lvl3pPr>
            <a:lvl4pPr marL="1828800" lvl="3" indent="-342900" algn="l" rtl="0">
              <a:lnSpc>
                <a:spcPct val="100000"/>
              </a:lnSpc>
              <a:spcBef>
                <a:spcPts val="1200"/>
              </a:spcBef>
              <a:spcAft>
                <a:spcPts val="0"/>
              </a:spcAft>
              <a:buClr>
                <a:schemeClr val="dk1"/>
              </a:buClr>
              <a:buSzPts val="1800"/>
              <a:buChar char="●"/>
              <a:defRPr/>
            </a:lvl4pPr>
            <a:lvl5pPr marL="2286000" lvl="4" indent="-342900" algn="l" rtl="0">
              <a:lnSpc>
                <a:spcPct val="100000"/>
              </a:lnSpc>
              <a:spcBef>
                <a:spcPts val="1200"/>
              </a:spcBef>
              <a:spcAft>
                <a:spcPts val="0"/>
              </a:spcAft>
              <a:buClr>
                <a:schemeClr val="dk1"/>
              </a:buClr>
              <a:buSzPts val="1800"/>
              <a:buChar char="○"/>
              <a:defRPr/>
            </a:lvl5pPr>
            <a:lvl6pPr marL="2743200" lvl="5" indent="-342900" algn="l" rtl="0">
              <a:lnSpc>
                <a:spcPct val="100000"/>
              </a:lnSpc>
              <a:spcBef>
                <a:spcPts val="1200"/>
              </a:spcBef>
              <a:spcAft>
                <a:spcPts val="0"/>
              </a:spcAft>
              <a:buClr>
                <a:schemeClr val="dk1"/>
              </a:buClr>
              <a:buSzPts val="1800"/>
              <a:buChar char="■"/>
              <a:defRPr/>
            </a:lvl6pPr>
            <a:lvl7pPr marL="3200400" lvl="6" indent="-342900" algn="l" rtl="0">
              <a:lnSpc>
                <a:spcPct val="100000"/>
              </a:lnSpc>
              <a:spcBef>
                <a:spcPts val="1200"/>
              </a:spcBef>
              <a:spcAft>
                <a:spcPts val="0"/>
              </a:spcAft>
              <a:buClr>
                <a:schemeClr val="dk1"/>
              </a:buClr>
              <a:buSzPts val="1800"/>
              <a:buChar char="●"/>
              <a:defRPr/>
            </a:lvl7pPr>
            <a:lvl8pPr marL="3657600" lvl="7" indent="-342900" algn="l" rtl="0">
              <a:lnSpc>
                <a:spcPct val="100000"/>
              </a:lnSpc>
              <a:spcBef>
                <a:spcPts val="1200"/>
              </a:spcBef>
              <a:spcAft>
                <a:spcPts val="0"/>
              </a:spcAft>
              <a:buClr>
                <a:schemeClr val="dk1"/>
              </a:buClr>
              <a:buSzPts val="1800"/>
              <a:buChar char="○"/>
              <a:defRPr/>
            </a:lvl8pPr>
            <a:lvl9pPr marL="4114800" lvl="8" indent="-304800" algn="l" rtl="0">
              <a:lnSpc>
                <a:spcPct val="100000"/>
              </a:lnSpc>
              <a:spcBef>
                <a:spcPts val="1200"/>
              </a:spcBef>
              <a:spcAft>
                <a:spcPts val="1200"/>
              </a:spcAft>
              <a:buClr>
                <a:schemeClr val="dk1"/>
              </a:buClr>
              <a:buSzPts val="1200"/>
              <a:buChar char="■"/>
              <a:defRPr/>
            </a:lvl9pPr>
          </a:lstStyle>
          <a:p>
            <a:endParaRPr/>
          </a:p>
        </p:txBody>
      </p:sp>
      <p:sp>
        <p:nvSpPr>
          <p:cNvPr id="56" name="Google Shape;56;p14"/>
          <p:cNvSpPr txBox="1">
            <a:spLocks noGrp="1"/>
          </p:cNvSpPr>
          <p:nvPr>
            <p:ph type="sldNum" idx="12"/>
          </p:nvPr>
        </p:nvSpPr>
        <p:spPr>
          <a:xfrm>
            <a:off x="8458200" y="4700016"/>
            <a:ext cx="228600" cy="228600"/>
          </a:xfrm>
          <a:prstGeom prst="rect">
            <a:avLst/>
          </a:prstGeom>
          <a:noFill/>
          <a:ln>
            <a:noFill/>
          </a:ln>
        </p:spPr>
        <p:txBody>
          <a:bodyPr spcFirstLastPara="1" wrap="square" lIns="0" tIns="0" rIns="0" bIns="0" anchor="b" anchorCtr="0">
            <a:normAutofit/>
          </a:bodyPr>
          <a:lstStyle>
            <a:lvl1pPr marL="0" lvl="0" indent="0" algn="r" rtl="0">
              <a:spcBef>
                <a:spcPts val="0"/>
              </a:spcBef>
              <a:buNone/>
              <a:defRPr sz="700" b="1">
                <a:solidFill>
                  <a:schemeClr val="dk1"/>
                </a:solidFill>
                <a:latin typeface="Verizon NHG DS"/>
                <a:ea typeface="Verizon NHG DS"/>
                <a:cs typeface="Verizon NHG DS"/>
                <a:sym typeface="Verizon NHG DS"/>
              </a:defRPr>
            </a:lvl1pPr>
            <a:lvl2pPr marL="0" lvl="1" indent="0" algn="r" rtl="0">
              <a:spcBef>
                <a:spcPts val="0"/>
              </a:spcBef>
              <a:buNone/>
              <a:defRPr sz="700" b="1">
                <a:solidFill>
                  <a:schemeClr val="dk1"/>
                </a:solidFill>
                <a:latin typeface="Verizon NHG DS"/>
                <a:ea typeface="Verizon NHG DS"/>
                <a:cs typeface="Verizon NHG DS"/>
                <a:sym typeface="Verizon NHG DS"/>
              </a:defRPr>
            </a:lvl2pPr>
            <a:lvl3pPr marL="0" lvl="2" indent="0" algn="r" rtl="0">
              <a:spcBef>
                <a:spcPts val="0"/>
              </a:spcBef>
              <a:buNone/>
              <a:defRPr sz="700" b="1">
                <a:solidFill>
                  <a:schemeClr val="dk1"/>
                </a:solidFill>
                <a:latin typeface="Verizon NHG DS"/>
                <a:ea typeface="Verizon NHG DS"/>
                <a:cs typeface="Verizon NHG DS"/>
                <a:sym typeface="Verizon NHG DS"/>
              </a:defRPr>
            </a:lvl3pPr>
            <a:lvl4pPr marL="0" lvl="3" indent="0" algn="r" rtl="0">
              <a:spcBef>
                <a:spcPts val="0"/>
              </a:spcBef>
              <a:buNone/>
              <a:defRPr sz="700" b="1">
                <a:solidFill>
                  <a:schemeClr val="dk1"/>
                </a:solidFill>
                <a:latin typeface="Verizon NHG DS"/>
                <a:ea typeface="Verizon NHG DS"/>
                <a:cs typeface="Verizon NHG DS"/>
                <a:sym typeface="Verizon NHG DS"/>
              </a:defRPr>
            </a:lvl4pPr>
            <a:lvl5pPr marL="0" lvl="4" indent="0" algn="r" rtl="0">
              <a:spcBef>
                <a:spcPts val="0"/>
              </a:spcBef>
              <a:buNone/>
              <a:defRPr sz="700" b="1">
                <a:solidFill>
                  <a:schemeClr val="dk1"/>
                </a:solidFill>
                <a:latin typeface="Verizon NHG DS"/>
                <a:ea typeface="Verizon NHG DS"/>
                <a:cs typeface="Verizon NHG DS"/>
                <a:sym typeface="Verizon NHG DS"/>
              </a:defRPr>
            </a:lvl5pPr>
            <a:lvl6pPr marL="0" lvl="5" indent="0" algn="r" rtl="0">
              <a:spcBef>
                <a:spcPts val="0"/>
              </a:spcBef>
              <a:buNone/>
              <a:defRPr sz="700" b="1">
                <a:solidFill>
                  <a:schemeClr val="dk1"/>
                </a:solidFill>
                <a:latin typeface="Verizon NHG DS"/>
                <a:ea typeface="Verizon NHG DS"/>
                <a:cs typeface="Verizon NHG DS"/>
                <a:sym typeface="Verizon NHG DS"/>
              </a:defRPr>
            </a:lvl6pPr>
            <a:lvl7pPr marL="0" lvl="6" indent="0" algn="r" rtl="0">
              <a:spcBef>
                <a:spcPts val="0"/>
              </a:spcBef>
              <a:buNone/>
              <a:defRPr sz="700" b="1">
                <a:solidFill>
                  <a:schemeClr val="dk1"/>
                </a:solidFill>
                <a:latin typeface="Verizon NHG DS"/>
                <a:ea typeface="Verizon NHG DS"/>
                <a:cs typeface="Verizon NHG DS"/>
                <a:sym typeface="Verizon NHG DS"/>
              </a:defRPr>
            </a:lvl7pPr>
            <a:lvl8pPr marL="0" lvl="7" indent="0" algn="r" rtl="0">
              <a:spcBef>
                <a:spcPts val="0"/>
              </a:spcBef>
              <a:buNone/>
              <a:defRPr sz="700" b="1">
                <a:solidFill>
                  <a:schemeClr val="dk1"/>
                </a:solidFill>
                <a:latin typeface="Verizon NHG DS"/>
                <a:ea typeface="Verizon NHG DS"/>
                <a:cs typeface="Verizon NHG DS"/>
                <a:sym typeface="Verizon NHG DS"/>
              </a:defRPr>
            </a:lvl8pPr>
            <a:lvl9pPr marL="0" lvl="8" indent="0" algn="r" rtl="0">
              <a:spcBef>
                <a:spcPts val="0"/>
              </a:spcBef>
              <a:buNone/>
              <a:defRPr sz="700" b="1">
                <a:solidFill>
                  <a:schemeClr val="dk1"/>
                </a:solidFill>
                <a:latin typeface="Verizon NHG DS"/>
                <a:ea typeface="Verizon NHG DS"/>
                <a:cs typeface="Verizon NHG DS"/>
                <a:sym typeface="Verizon NHG DS"/>
              </a:defRPr>
            </a:lvl9pPr>
          </a:lstStyle>
          <a:p>
            <a:pPr marL="0" lvl="0" indent="0" algn="r" rtl="0">
              <a:spcBef>
                <a:spcPts val="0"/>
              </a:spcBef>
              <a:spcAft>
                <a:spcPts val="0"/>
              </a:spcAft>
              <a:buNone/>
            </a:pPr>
            <a:fld id="{00000000-1234-1234-1234-123412341234}" type="slidenum">
              <a:rPr lang="en"/>
              <a:t>‹#›</a:t>
            </a:fld>
            <a:endParaRPr/>
          </a:p>
        </p:txBody>
      </p:sp>
      <p:cxnSp>
        <p:nvCxnSpPr>
          <p:cNvPr id="57" name="Google Shape;57;p14"/>
          <p:cNvCxnSpPr/>
          <p:nvPr/>
        </p:nvCxnSpPr>
        <p:spPr>
          <a:xfrm>
            <a:off x="457200" y="457200"/>
            <a:ext cx="8229600" cy="0"/>
          </a:xfrm>
          <a:prstGeom prst="straightConnector1">
            <a:avLst/>
          </a:prstGeom>
          <a:noFill/>
          <a:ln w="47625" cap="flat" cmpd="sng">
            <a:solidFill>
              <a:schemeClr val="dk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comments" Target="../comments/comment1.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livegauge.com/industries/brand-activations/%20tbd"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hyperlink" Target="https://www.repsly.com/product/field-team-management-software"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hyperlink" Target="https://www.teamhaven.com/"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hyperlink" Target="https://www.buildarray.com/platform-overview"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hyperlink" Target="https://www.sampoll.co/recapp"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hyperlink" Target="https://www.outfieldapp.com/"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20.jpg"/></Relationships>
</file>

<file path=ppt/slides/_rels/slide29.xml.rels><?xml version="1.0" encoding="UTF-8" standalone="yes"?>
<Relationships xmlns="http://schemas.openxmlformats.org/package/2006/relationships"><Relationship Id="rId3" Type="http://schemas.openxmlformats.org/officeDocument/2006/relationships/hyperlink" Target="https://www.cpgvision.com"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5"/>
          <p:cNvSpPr txBox="1">
            <a:spLocks noGrp="1"/>
          </p:cNvSpPr>
          <p:nvPr>
            <p:ph type="subTitle" idx="1"/>
          </p:nvPr>
        </p:nvSpPr>
        <p:spPr>
          <a:xfrm>
            <a:off x="457200" y="2291877"/>
            <a:ext cx="4114800" cy="2438400"/>
          </a:xfrm>
          <a:prstGeom prst="rect">
            <a:avLst/>
          </a:prstGeom>
        </p:spPr>
        <p:txBody>
          <a:bodyPr spcFirstLastPara="1" wrap="square" lIns="0" tIns="0" rIns="0" bIns="0" anchor="t" anchorCtr="0">
            <a:normAutofit/>
          </a:bodyPr>
          <a:lstStyle/>
          <a:p>
            <a:pPr marL="0" lvl="0" indent="0" algn="l" rtl="0">
              <a:spcBef>
                <a:spcPts val="900"/>
              </a:spcBef>
              <a:spcAft>
                <a:spcPts val="0"/>
              </a:spcAft>
              <a:buNone/>
            </a:pPr>
            <a:endParaRPr lang="en" dirty="0"/>
          </a:p>
          <a:p>
            <a:pPr marL="0" lvl="0" indent="0" algn="l" rtl="0">
              <a:spcBef>
                <a:spcPts val="1200"/>
              </a:spcBef>
              <a:spcAft>
                <a:spcPts val="0"/>
              </a:spcAft>
              <a:buNone/>
            </a:pPr>
            <a:endParaRPr/>
          </a:p>
          <a:p>
            <a:pPr marL="0" lvl="0" indent="0" algn="l" rtl="0">
              <a:spcBef>
                <a:spcPts val="1200"/>
              </a:spcBef>
              <a:spcAft>
                <a:spcPts val="1200"/>
              </a:spcAft>
              <a:buNone/>
            </a:pPr>
            <a:r>
              <a:rPr lang="en" sz="1700" dirty="0"/>
              <a:t>April 2023</a:t>
            </a:r>
            <a:endParaRPr sz="1700" dirty="0"/>
          </a:p>
        </p:txBody>
      </p:sp>
      <p:sp>
        <p:nvSpPr>
          <p:cNvPr id="63" name="Google Shape;63;p15"/>
          <p:cNvSpPr txBox="1">
            <a:spLocks noGrp="1"/>
          </p:cNvSpPr>
          <p:nvPr>
            <p:ph type="ctrTitle"/>
          </p:nvPr>
        </p:nvSpPr>
        <p:spPr>
          <a:xfrm>
            <a:off x="457200" y="590550"/>
            <a:ext cx="7462500" cy="1137000"/>
          </a:xfrm>
          <a:prstGeom prst="rect">
            <a:avLst/>
          </a:prstGeom>
        </p:spPr>
        <p:txBody>
          <a:bodyPr spcFirstLastPara="1" wrap="square" lIns="0" tIns="0" rIns="0" bIns="0" anchor="t" anchorCtr="0">
            <a:normAutofit fontScale="90000"/>
          </a:bodyPr>
          <a:lstStyle/>
          <a:p>
            <a:r>
              <a:rPr lang="en" sz="5500" dirty="0"/>
              <a:t>Unified Data and Field Management</a:t>
            </a:r>
          </a:p>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1"/>
          <p:cNvSpPr txBox="1">
            <a:spLocks noGrp="1"/>
          </p:cNvSpPr>
          <p:nvPr>
            <p:ph type="title"/>
          </p:nvPr>
        </p:nvSpPr>
        <p:spPr>
          <a:xfrm>
            <a:off x="457200" y="594360"/>
            <a:ext cx="7086600" cy="685800"/>
          </a:xfrm>
          <a:prstGeom prst="rect">
            <a:avLst/>
          </a:prstGeom>
        </p:spPr>
        <p:txBody>
          <a:bodyPr spcFirstLastPara="1" wrap="square" lIns="0" tIns="0" rIns="0" bIns="0" anchor="t" anchorCtr="0">
            <a:normAutofit/>
          </a:bodyPr>
          <a:lstStyle/>
          <a:p>
            <a:pPr marL="0" lvl="0" indent="0" algn="l" rtl="0">
              <a:spcBef>
                <a:spcPts val="0"/>
              </a:spcBef>
              <a:spcAft>
                <a:spcPts val="0"/>
              </a:spcAft>
              <a:buClr>
                <a:schemeClr val="dk1"/>
              </a:buClr>
              <a:buSzPts val="1100"/>
              <a:buFont typeface="Arial"/>
              <a:buNone/>
            </a:pPr>
            <a:r>
              <a:rPr lang="en" sz="2100"/>
              <a:t>Unified Data + Field Management</a:t>
            </a:r>
            <a:endParaRPr sz="2100"/>
          </a:p>
          <a:p>
            <a:pPr marL="0" lvl="0" indent="0" algn="l" rtl="0">
              <a:spcBef>
                <a:spcPts val="0"/>
              </a:spcBef>
              <a:spcAft>
                <a:spcPts val="0"/>
              </a:spcAft>
              <a:buClr>
                <a:schemeClr val="dk1"/>
              </a:buClr>
              <a:buSzPts val="1100"/>
              <a:buFont typeface="Arial"/>
              <a:buNone/>
            </a:pPr>
            <a:r>
              <a:rPr lang="en" sz="1900"/>
              <a:t>Budget</a:t>
            </a:r>
            <a:endParaRPr/>
          </a:p>
        </p:txBody>
      </p:sp>
      <p:sp>
        <p:nvSpPr>
          <p:cNvPr id="99" name="Google Shape;99;p21"/>
          <p:cNvSpPr txBox="1">
            <a:spLocks noGrp="1"/>
          </p:cNvSpPr>
          <p:nvPr>
            <p:ph type="body" idx="1"/>
          </p:nvPr>
        </p:nvSpPr>
        <p:spPr>
          <a:xfrm>
            <a:off x="457200" y="1459580"/>
            <a:ext cx="7086600" cy="2979000"/>
          </a:xfrm>
          <a:prstGeom prst="rect">
            <a:avLst/>
          </a:prstGeom>
        </p:spPr>
        <p:txBody>
          <a:bodyPr spcFirstLastPara="1" wrap="square" lIns="0" tIns="0" rIns="0" bIns="0" anchor="t" anchorCtr="0">
            <a:normAutofit/>
          </a:bodyPr>
          <a:lstStyle/>
          <a:p>
            <a:pPr marL="457200" lvl="0" indent="-330200" algn="l" rtl="0">
              <a:lnSpc>
                <a:spcPct val="90000"/>
              </a:lnSpc>
              <a:spcBef>
                <a:spcPts val="1000"/>
              </a:spcBef>
              <a:spcAft>
                <a:spcPts val="0"/>
              </a:spcAft>
              <a:buClr>
                <a:schemeClr val="dk1"/>
              </a:buClr>
              <a:buSzPts val="1600"/>
              <a:buChar char="-"/>
            </a:pPr>
            <a:r>
              <a:rPr lang="en">
                <a:solidFill>
                  <a:schemeClr val="dk1"/>
                </a:solidFill>
              </a:rPr>
              <a:t>Event Management Platform Subscription</a:t>
            </a:r>
            <a:endParaRPr>
              <a:solidFill>
                <a:schemeClr val="dk1"/>
              </a:solidFill>
            </a:endParaRPr>
          </a:p>
          <a:p>
            <a:pPr marL="457200" lvl="0" indent="-330200" algn="l" rtl="0">
              <a:lnSpc>
                <a:spcPct val="90000"/>
              </a:lnSpc>
              <a:spcBef>
                <a:spcPts val="0"/>
              </a:spcBef>
              <a:spcAft>
                <a:spcPts val="0"/>
              </a:spcAft>
              <a:buClr>
                <a:schemeClr val="dk1"/>
              </a:buClr>
              <a:buSzPts val="1600"/>
              <a:buChar char="-"/>
            </a:pPr>
            <a:r>
              <a:rPr lang="en">
                <a:solidFill>
                  <a:schemeClr val="dk1"/>
                </a:solidFill>
              </a:rPr>
              <a:t>Azure Database host possible increase</a:t>
            </a:r>
            <a:endParaRPr>
              <a:solidFill>
                <a:schemeClr val="dk1"/>
              </a:solidFill>
            </a:endParaRPr>
          </a:p>
          <a:p>
            <a:pPr marL="457200" lvl="0" indent="-330200" algn="l" rtl="0">
              <a:lnSpc>
                <a:spcPct val="90000"/>
              </a:lnSpc>
              <a:spcBef>
                <a:spcPts val="0"/>
              </a:spcBef>
              <a:spcAft>
                <a:spcPts val="0"/>
              </a:spcAft>
              <a:buClr>
                <a:schemeClr val="dk1"/>
              </a:buClr>
              <a:buSzPts val="1600"/>
              <a:buChar char="-"/>
            </a:pPr>
            <a:r>
              <a:rPr lang="en">
                <a:solidFill>
                  <a:schemeClr val="dk1"/>
                </a:solidFill>
              </a:rPr>
              <a:t>Man hours for integration and pipeline development</a:t>
            </a:r>
            <a:endParaRPr>
              <a:solidFill>
                <a:schemeClr val="dk1"/>
              </a:solidFill>
            </a:endParaRPr>
          </a:p>
          <a:p>
            <a:pPr marL="0" lvl="0" indent="0" algn="l" rtl="0">
              <a:spcBef>
                <a:spcPts val="900"/>
              </a:spcBef>
              <a:spcAft>
                <a:spcPts val="12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784300" y="839851"/>
            <a:ext cx="7086600" cy="2296200"/>
          </a:xfrm>
          <a:prstGeom prst="rect">
            <a:avLst/>
          </a:prstGeom>
        </p:spPr>
        <p:txBody>
          <a:bodyPr spcFirstLastPara="1" wrap="square" lIns="0" tIns="0" rIns="0" bIns="0" anchor="t" anchorCtr="0">
            <a:normAutofit/>
          </a:bodyPr>
          <a:lstStyle/>
          <a:p>
            <a:pPr marL="0" lvl="0" indent="0" algn="ctr" rtl="0">
              <a:spcBef>
                <a:spcPts val="0"/>
              </a:spcBef>
              <a:spcAft>
                <a:spcPts val="0"/>
              </a:spcAft>
              <a:buNone/>
            </a:pPr>
            <a:r>
              <a:rPr lang="en">
                <a:solidFill>
                  <a:schemeClr val="lt1"/>
                </a:solidFill>
              </a:rPr>
              <a:t>Verizon x Momentum</a:t>
            </a:r>
            <a:endParaRPr>
              <a:solidFill>
                <a:schemeClr val="lt1"/>
              </a:solidFill>
            </a:endParaRPr>
          </a:p>
          <a:p>
            <a:pPr marL="0" lvl="0" indent="0" algn="ctr" rtl="0">
              <a:spcBef>
                <a:spcPts val="0"/>
              </a:spcBef>
              <a:spcAft>
                <a:spcPts val="0"/>
              </a:spcAft>
              <a:buNone/>
            </a:pPr>
            <a:r>
              <a:rPr lang="en">
                <a:solidFill>
                  <a:schemeClr val="lt1"/>
                </a:solidFill>
              </a:rPr>
              <a:t>Organizational Data System</a:t>
            </a:r>
            <a:endParaRPr>
              <a:solidFill>
                <a:schemeClr val="lt1"/>
              </a:solidFill>
            </a:endParaRPr>
          </a:p>
          <a:p>
            <a:pPr marL="0" lvl="0" indent="0" algn="ctr" rtl="0">
              <a:spcBef>
                <a:spcPts val="0"/>
              </a:spcBef>
              <a:spcAft>
                <a:spcPts val="0"/>
              </a:spcAft>
              <a:buNone/>
            </a:pPr>
            <a:r>
              <a:rPr lang="en" sz="2200">
                <a:solidFill>
                  <a:schemeClr val="lt1"/>
                </a:solidFill>
              </a:rPr>
              <a:t>April 2023</a:t>
            </a:r>
            <a:endParaRPr sz="22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0"/>
        <p:cNvGrpSpPr/>
        <p:nvPr/>
      </p:nvGrpSpPr>
      <p:grpSpPr>
        <a:xfrm>
          <a:off x="0" y="0"/>
          <a:ext cx="0" cy="0"/>
          <a:chOff x="0" y="0"/>
          <a:chExt cx="0" cy="0"/>
        </a:xfrm>
      </p:grpSpPr>
      <p:sp>
        <p:nvSpPr>
          <p:cNvPr id="161" name="Google Shape;161;p30"/>
          <p:cNvSpPr txBox="1">
            <a:spLocks noGrp="1"/>
          </p:cNvSpPr>
          <p:nvPr>
            <p:ph type="title"/>
          </p:nvPr>
        </p:nvSpPr>
        <p:spPr>
          <a:xfrm>
            <a:off x="457200" y="594360"/>
            <a:ext cx="7086600" cy="685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solidFill>
                  <a:schemeClr val="lt1"/>
                </a:solidFill>
              </a:rPr>
              <a:t>Field Staff platforms, expanded</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1"/>
          <p:cNvSpPr txBox="1">
            <a:spLocks noGrp="1"/>
          </p:cNvSpPr>
          <p:nvPr>
            <p:ph type="title"/>
          </p:nvPr>
        </p:nvSpPr>
        <p:spPr>
          <a:xfrm>
            <a:off x="517300" y="560800"/>
            <a:ext cx="7026600" cy="3363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Requirements</a:t>
            </a:r>
            <a:endParaRPr sz="2400"/>
          </a:p>
          <a:p>
            <a:pPr marL="0" lvl="0" indent="0" algn="l" rtl="0">
              <a:spcBef>
                <a:spcPts val="0"/>
              </a:spcBef>
              <a:spcAft>
                <a:spcPts val="0"/>
              </a:spcAft>
              <a:buNone/>
            </a:pPr>
            <a:endParaRPr sz="2600"/>
          </a:p>
        </p:txBody>
      </p:sp>
      <p:sp>
        <p:nvSpPr>
          <p:cNvPr id="167" name="Google Shape;167;p31"/>
          <p:cNvSpPr txBox="1">
            <a:spLocks noGrp="1"/>
          </p:cNvSpPr>
          <p:nvPr>
            <p:ph type="title"/>
          </p:nvPr>
        </p:nvSpPr>
        <p:spPr>
          <a:xfrm>
            <a:off x="517300" y="978225"/>
            <a:ext cx="7256100" cy="39156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250"/>
              <a:buFont typeface="Arial"/>
              <a:buNone/>
            </a:pPr>
            <a:r>
              <a:rPr lang="en" sz="1100">
                <a:solidFill>
                  <a:srgbClr val="222222"/>
                </a:solidFill>
              </a:rPr>
              <a:t>Platform must meet the following requirements</a:t>
            </a:r>
            <a:endParaRPr sz="1100">
              <a:solidFill>
                <a:srgbClr val="222222"/>
              </a:solidFill>
            </a:endParaRPr>
          </a:p>
          <a:p>
            <a:pPr marL="0" lvl="0" indent="0" algn="l" rtl="0">
              <a:lnSpc>
                <a:spcPct val="100000"/>
              </a:lnSpc>
              <a:spcBef>
                <a:spcPts val="0"/>
              </a:spcBef>
              <a:spcAft>
                <a:spcPts val="0"/>
              </a:spcAft>
              <a:buClr>
                <a:schemeClr val="dk1"/>
              </a:buClr>
              <a:buSzPts val="1250"/>
              <a:buFont typeface="Arial"/>
              <a:buNone/>
            </a:pPr>
            <a:endParaRPr sz="1100">
              <a:solidFill>
                <a:srgbClr val="222222"/>
              </a:solidFill>
            </a:endParaRPr>
          </a:p>
          <a:p>
            <a:pPr marL="0" lvl="0" indent="0" algn="l" rtl="0">
              <a:lnSpc>
                <a:spcPct val="100000"/>
              </a:lnSpc>
              <a:spcBef>
                <a:spcPts val="0"/>
              </a:spcBef>
              <a:spcAft>
                <a:spcPts val="0"/>
              </a:spcAft>
              <a:buClr>
                <a:schemeClr val="dk1"/>
              </a:buClr>
              <a:buSzPts val="1250"/>
              <a:buFont typeface="Arial"/>
              <a:buNone/>
            </a:pPr>
            <a:r>
              <a:rPr lang="en" sz="1100">
                <a:solidFill>
                  <a:srgbClr val="222222"/>
                </a:solidFill>
              </a:rPr>
              <a:t>SCHEDULING</a:t>
            </a:r>
            <a:endParaRPr sz="1100">
              <a:solidFill>
                <a:srgbClr val="222222"/>
              </a:solidFill>
            </a:endParaRPr>
          </a:p>
          <a:p>
            <a:pPr marL="457200" lvl="0" indent="-298450" algn="l" rtl="0">
              <a:lnSpc>
                <a:spcPct val="100000"/>
              </a:lnSpc>
              <a:spcBef>
                <a:spcPts val="0"/>
              </a:spcBef>
              <a:spcAft>
                <a:spcPts val="0"/>
              </a:spcAft>
              <a:buClr>
                <a:srgbClr val="222222"/>
              </a:buClr>
              <a:buSzPts val="1100"/>
              <a:buChar char="-"/>
            </a:pPr>
            <a:r>
              <a:rPr lang="en" sz="1100">
                <a:solidFill>
                  <a:srgbClr val="222222"/>
                </a:solidFill>
              </a:rPr>
              <a:t>Schedule an event day or multi day events pre event date, ability to import a bulk upload of events or schedule one off (XP+BL)</a:t>
            </a:r>
            <a:endParaRPr sz="1100">
              <a:solidFill>
                <a:srgbClr val="222222"/>
              </a:solidFill>
            </a:endParaRPr>
          </a:p>
          <a:p>
            <a:pPr marL="457200" lvl="0" indent="-298450" algn="l" rtl="0">
              <a:lnSpc>
                <a:spcPct val="100000"/>
              </a:lnSpc>
              <a:spcBef>
                <a:spcPts val="0"/>
              </a:spcBef>
              <a:spcAft>
                <a:spcPts val="0"/>
              </a:spcAft>
              <a:buClr>
                <a:srgbClr val="222222"/>
              </a:buClr>
              <a:buSzPts val="1100"/>
              <a:buChar char="-"/>
            </a:pPr>
            <a:r>
              <a:rPr lang="en" sz="1100">
                <a:solidFill>
                  <a:srgbClr val="222222"/>
                </a:solidFill>
              </a:rPr>
              <a:t>Export all booked events for a month or date range (XP+BL)</a:t>
            </a:r>
            <a:endParaRPr sz="1100">
              <a:solidFill>
                <a:srgbClr val="222222"/>
              </a:solidFill>
            </a:endParaRPr>
          </a:p>
          <a:p>
            <a:pPr marL="457200" lvl="0" indent="-298450" algn="l" rtl="0">
              <a:lnSpc>
                <a:spcPct val="100000"/>
              </a:lnSpc>
              <a:spcBef>
                <a:spcPts val="0"/>
              </a:spcBef>
              <a:spcAft>
                <a:spcPts val="0"/>
              </a:spcAft>
              <a:buClr>
                <a:srgbClr val="222222"/>
              </a:buClr>
              <a:buSzPts val="1100"/>
              <a:buChar char="-"/>
            </a:pPr>
            <a:r>
              <a:rPr lang="en" sz="1100">
                <a:solidFill>
                  <a:srgbClr val="222222"/>
                </a:solidFill>
              </a:rPr>
              <a:t>Events classified by program, market and event type</a:t>
            </a:r>
            <a:endParaRPr sz="1100">
              <a:solidFill>
                <a:srgbClr val="222222"/>
              </a:solidFill>
            </a:endParaRPr>
          </a:p>
          <a:p>
            <a:pPr marL="457200" lvl="0" indent="-298450" algn="l" rtl="0">
              <a:lnSpc>
                <a:spcPct val="100000"/>
              </a:lnSpc>
              <a:spcBef>
                <a:spcPts val="0"/>
              </a:spcBef>
              <a:spcAft>
                <a:spcPts val="0"/>
              </a:spcAft>
              <a:buClr>
                <a:srgbClr val="222222"/>
              </a:buClr>
              <a:buSzPts val="1100"/>
              <a:buChar char="-"/>
            </a:pPr>
            <a:r>
              <a:rPr lang="en" sz="1100">
                <a:solidFill>
                  <a:srgbClr val="222222"/>
                </a:solidFill>
              </a:rPr>
              <a:t>Events scheduled with a date, location (address), and time attributed to them</a:t>
            </a:r>
            <a:endParaRPr sz="1100">
              <a:solidFill>
                <a:srgbClr val="222222"/>
              </a:solidFill>
            </a:endParaRPr>
          </a:p>
          <a:p>
            <a:pPr marL="457200" lvl="0" indent="-298450" algn="l" rtl="0">
              <a:lnSpc>
                <a:spcPct val="100000"/>
              </a:lnSpc>
              <a:spcBef>
                <a:spcPts val="0"/>
              </a:spcBef>
              <a:spcAft>
                <a:spcPts val="0"/>
              </a:spcAft>
              <a:buClr>
                <a:srgbClr val="222222"/>
              </a:buClr>
              <a:buSzPts val="1100"/>
              <a:buChar char="-"/>
            </a:pPr>
            <a:r>
              <a:rPr lang="en" sz="1100">
                <a:solidFill>
                  <a:srgbClr val="222222"/>
                </a:solidFill>
              </a:rPr>
              <a:t>Events assigned to a specific user or BA in the system to Recap that event</a:t>
            </a:r>
            <a:endParaRPr sz="1100">
              <a:solidFill>
                <a:srgbClr val="222222"/>
              </a:solidFill>
            </a:endParaRPr>
          </a:p>
          <a:p>
            <a:pPr marL="457200" lvl="0" indent="-298450" algn="l" rtl="0">
              <a:lnSpc>
                <a:spcPct val="100000"/>
              </a:lnSpc>
              <a:spcBef>
                <a:spcPts val="0"/>
              </a:spcBef>
              <a:spcAft>
                <a:spcPts val="0"/>
              </a:spcAft>
              <a:buClr>
                <a:srgbClr val="222222"/>
              </a:buClr>
              <a:buSzPts val="1100"/>
              <a:buChar char="-"/>
            </a:pPr>
            <a:r>
              <a:rPr lang="en" sz="1100">
                <a:solidFill>
                  <a:srgbClr val="222222"/>
                </a:solidFill>
              </a:rPr>
              <a:t>Staffing Agencies to assign/staff events</a:t>
            </a:r>
            <a:endParaRPr sz="1100">
              <a:solidFill>
                <a:srgbClr val="222222"/>
              </a:solidFill>
            </a:endParaRPr>
          </a:p>
          <a:p>
            <a:pPr marL="0" lvl="0" indent="0" algn="l" rtl="0">
              <a:lnSpc>
                <a:spcPct val="100000"/>
              </a:lnSpc>
              <a:spcBef>
                <a:spcPts val="0"/>
              </a:spcBef>
              <a:spcAft>
                <a:spcPts val="0"/>
              </a:spcAft>
              <a:buClr>
                <a:schemeClr val="dk1"/>
              </a:buClr>
              <a:buSzPts val="1250"/>
              <a:buFont typeface="Arial"/>
              <a:buNone/>
            </a:pPr>
            <a:endParaRPr sz="1100">
              <a:solidFill>
                <a:srgbClr val="222222"/>
              </a:solidFill>
            </a:endParaRPr>
          </a:p>
          <a:p>
            <a:pPr marL="0" lvl="0" indent="0" algn="l" rtl="0">
              <a:lnSpc>
                <a:spcPct val="100000"/>
              </a:lnSpc>
              <a:spcBef>
                <a:spcPts val="0"/>
              </a:spcBef>
              <a:spcAft>
                <a:spcPts val="0"/>
              </a:spcAft>
              <a:buClr>
                <a:schemeClr val="dk1"/>
              </a:buClr>
              <a:buSzPts val="1250"/>
              <a:buFont typeface="Arial"/>
              <a:buNone/>
            </a:pPr>
            <a:r>
              <a:rPr lang="en" sz="1100">
                <a:solidFill>
                  <a:srgbClr val="222222"/>
                </a:solidFill>
              </a:rPr>
              <a:t>RECAPS</a:t>
            </a:r>
            <a:endParaRPr sz="1100">
              <a:solidFill>
                <a:srgbClr val="222222"/>
              </a:solidFill>
            </a:endParaRPr>
          </a:p>
          <a:p>
            <a:pPr marL="457200" lvl="0" indent="-298450" algn="l" rtl="0">
              <a:lnSpc>
                <a:spcPct val="100000"/>
              </a:lnSpc>
              <a:spcBef>
                <a:spcPts val="0"/>
              </a:spcBef>
              <a:spcAft>
                <a:spcPts val="0"/>
              </a:spcAft>
              <a:buClr>
                <a:srgbClr val="222222"/>
              </a:buClr>
              <a:buSzPts val="1100"/>
              <a:buChar char="-"/>
            </a:pPr>
            <a:r>
              <a:rPr lang="en" sz="1100">
                <a:solidFill>
                  <a:srgbClr val="222222"/>
                </a:solidFill>
              </a:rPr>
              <a:t>BA web app that updates real time, can start recap and edit before submitting</a:t>
            </a:r>
            <a:endParaRPr sz="1100">
              <a:solidFill>
                <a:srgbClr val="222222"/>
              </a:solidFill>
            </a:endParaRPr>
          </a:p>
          <a:p>
            <a:pPr marL="457200" lvl="0" indent="-298450" algn="l" rtl="0">
              <a:lnSpc>
                <a:spcPct val="100000"/>
              </a:lnSpc>
              <a:spcBef>
                <a:spcPts val="0"/>
              </a:spcBef>
              <a:spcAft>
                <a:spcPts val="0"/>
              </a:spcAft>
              <a:buClr>
                <a:srgbClr val="222222"/>
              </a:buClr>
              <a:buSzPts val="1100"/>
              <a:buChar char="-"/>
            </a:pPr>
            <a:r>
              <a:rPr lang="en" sz="1100">
                <a:solidFill>
                  <a:srgbClr val="222222"/>
                </a:solidFill>
              </a:rPr>
              <a:t>BA login permissions to only recap events that person is assigned to</a:t>
            </a:r>
            <a:endParaRPr sz="1100">
              <a:solidFill>
                <a:srgbClr val="222222"/>
              </a:solidFill>
            </a:endParaRPr>
          </a:p>
          <a:p>
            <a:pPr marL="457200" lvl="0" indent="-298450" algn="l" rtl="0">
              <a:lnSpc>
                <a:spcPct val="100000"/>
              </a:lnSpc>
              <a:spcBef>
                <a:spcPts val="0"/>
              </a:spcBef>
              <a:spcAft>
                <a:spcPts val="0"/>
              </a:spcAft>
              <a:buClr>
                <a:srgbClr val="222222"/>
              </a:buClr>
              <a:buSzPts val="1100"/>
              <a:buChar char="-"/>
            </a:pPr>
            <a:r>
              <a:rPr lang="en" sz="1100">
                <a:solidFill>
                  <a:srgbClr val="222222"/>
                </a:solidFill>
              </a:rPr>
              <a:t>Recaps should have logic to show specific questions based on answers </a:t>
            </a:r>
            <a:endParaRPr sz="1100">
              <a:solidFill>
                <a:srgbClr val="222222"/>
              </a:solidFill>
            </a:endParaRPr>
          </a:p>
          <a:p>
            <a:pPr marL="457200" lvl="0" indent="-298450" algn="l" rtl="0">
              <a:lnSpc>
                <a:spcPct val="100000"/>
              </a:lnSpc>
              <a:spcBef>
                <a:spcPts val="0"/>
              </a:spcBef>
              <a:spcAft>
                <a:spcPts val="0"/>
              </a:spcAft>
              <a:buClr>
                <a:srgbClr val="222222"/>
              </a:buClr>
              <a:buSzPts val="1100"/>
              <a:buChar char="-"/>
            </a:pPr>
            <a:r>
              <a:rPr lang="en" sz="1100">
                <a:solidFill>
                  <a:srgbClr val="222222"/>
                </a:solidFill>
              </a:rPr>
              <a:t>Recaps will ask a series of questions about event turn out, upload pictures/videos, etc. Should be able to have recaps specific to programs as we do not ask the same questions across all accounts or client</a:t>
            </a:r>
            <a:endParaRPr sz="1100">
              <a:solidFill>
                <a:srgbClr val="222222"/>
              </a:solidFill>
            </a:endParaRPr>
          </a:p>
          <a:p>
            <a:pPr marL="0" lvl="0" indent="0" algn="l" rtl="0">
              <a:lnSpc>
                <a:spcPct val="100000"/>
              </a:lnSpc>
              <a:spcBef>
                <a:spcPts val="0"/>
              </a:spcBef>
              <a:spcAft>
                <a:spcPts val="0"/>
              </a:spcAft>
              <a:buNone/>
            </a:pPr>
            <a:endParaRPr sz="1100">
              <a:solidFill>
                <a:srgbClr val="222222"/>
              </a:solidFill>
            </a:endParaRPr>
          </a:p>
          <a:p>
            <a:pPr marL="0" lvl="0" indent="0" algn="l" rtl="0">
              <a:lnSpc>
                <a:spcPct val="100000"/>
              </a:lnSpc>
              <a:spcBef>
                <a:spcPts val="0"/>
              </a:spcBef>
              <a:spcAft>
                <a:spcPts val="0"/>
              </a:spcAft>
              <a:buNone/>
            </a:pPr>
            <a:r>
              <a:rPr lang="en" sz="1100">
                <a:solidFill>
                  <a:srgbClr val="222222"/>
                </a:solidFill>
              </a:rPr>
              <a:t>CLIENT</a:t>
            </a:r>
            <a:endParaRPr sz="1100">
              <a:solidFill>
                <a:srgbClr val="222222"/>
              </a:solidFill>
            </a:endParaRPr>
          </a:p>
          <a:p>
            <a:pPr marL="457200" lvl="0" indent="-298450" algn="l" rtl="0">
              <a:lnSpc>
                <a:spcPct val="100000"/>
              </a:lnSpc>
              <a:spcBef>
                <a:spcPts val="0"/>
              </a:spcBef>
              <a:spcAft>
                <a:spcPts val="0"/>
              </a:spcAft>
              <a:buClr>
                <a:srgbClr val="222222"/>
              </a:buClr>
              <a:buSzPts val="1100"/>
              <a:buChar char="-"/>
            </a:pPr>
            <a:r>
              <a:rPr lang="en" sz="1100">
                <a:solidFill>
                  <a:srgbClr val="222222"/>
                </a:solidFill>
              </a:rPr>
              <a:t>Client log in to only see events that have been recapped and approved</a:t>
            </a:r>
            <a:endParaRPr sz="1100">
              <a:solidFill>
                <a:srgbClr val="222222"/>
              </a:solidFill>
            </a:endParaRPr>
          </a:p>
          <a:p>
            <a:pPr marL="0" lvl="0" indent="0" algn="l" rtl="0">
              <a:lnSpc>
                <a:spcPct val="100000"/>
              </a:lnSpc>
              <a:spcBef>
                <a:spcPts val="0"/>
              </a:spcBef>
              <a:spcAft>
                <a:spcPts val="0"/>
              </a:spcAft>
              <a:buClr>
                <a:schemeClr val="dk1"/>
              </a:buClr>
              <a:buSzPts val="1250"/>
              <a:buFont typeface="Arial"/>
              <a:buNone/>
            </a:pPr>
            <a:endParaRPr sz="1100">
              <a:solidFill>
                <a:srgbClr val="222222"/>
              </a:solidFill>
            </a:endParaRPr>
          </a:p>
          <a:p>
            <a:pPr marL="0" lvl="0" indent="0" algn="l" rtl="0">
              <a:lnSpc>
                <a:spcPct val="100000"/>
              </a:lnSpc>
              <a:spcBef>
                <a:spcPts val="0"/>
              </a:spcBef>
              <a:spcAft>
                <a:spcPts val="0"/>
              </a:spcAft>
              <a:buClr>
                <a:schemeClr val="dk1"/>
              </a:buClr>
              <a:buSzPts val="1250"/>
              <a:buFont typeface="Arial"/>
              <a:buNone/>
            </a:pPr>
            <a:r>
              <a:rPr lang="en" sz="1100">
                <a:solidFill>
                  <a:srgbClr val="222222"/>
                </a:solidFill>
              </a:rPr>
              <a:t>DATA</a:t>
            </a:r>
            <a:endParaRPr sz="1100">
              <a:solidFill>
                <a:srgbClr val="222222"/>
              </a:solidFill>
            </a:endParaRPr>
          </a:p>
          <a:p>
            <a:pPr marL="457200" lvl="0" indent="-298450" algn="l" rtl="0">
              <a:lnSpc>
                <a:spcPct val="100000"/>
              </a:lnSpc>
              <a:spcBef>
                <a:spcPts val="0"/>
              </a:spcBef>
              <a:spcAft>
                <a:spcPts val="0"/>
              </a:spcAft>
              <a:buClr>
                <a:srgbClr val="222222"/>
              </a:buClr>
              <a:buSzPts val="1100"/>
              <a:buChar char="-"/>
            </a:pPr>
            <a:r>
              <a:rPr lang="en" sz="1100">
                <a:solidFill>
                  <a:srgbClr val="222222"/>
                </a:solidFill>
              </a:rPr>
              <a:t>Recap data should export via API to Momentum Analytics dashboard (Bi)</a:t>
            </a:r>
            <a:endParaRPr sz="1100">
              <a:solidFill>
                <a:srgbClr val="222222"/>
              </a:solidFill>
            </a:endParaRPr>
          </a:p>
          <a:p>
            <a:pPr marL="457200" lvl="0" indent="-298450" algn="l" rtl="0">
              <a:lnSpc>
                <a:spcPct val="100000"/>
              </a:lnSpc>
              <a:spcBef>
                <a:spcPts val="0"/>
              </a:spcBef>
              <a:spcAft>
                <a:spcPts val="0"/>
              </a:spcAft>
              <a:buClr>
                <a:srgbClr val="222222"/>
              </a:buClr>
              <a:buSzPts val="1100"/>
              <a:buChar char="-"/>
            </a:pPr>
            <a:r>
              <a:rPr lang="en" sz="1100">
                <a:solidFill>
                  <a:srgbClr val="222222"/>
                </a:solidFill>
              </a:rPr>
              <a:t>All data reported to client comes from Momentum dashboard</a:t>
            </a:r>
            <a:endParaRPr sz="1100">
              <a:solidFill>
                <a:srgbClr val="222222"/>
              </a:solidFill>
            </a:endParaRPr>
          </a:p>
          <a:p>
            <a:pPr marL="0" lvl="0" indent="0" algn="l" rtl="0">
              <a:spcBef>
                <a:spcPts val="0"/>
              </a:spcBef>
              <a:spcAft>
                <a:spcPts val="0"/>
              </a:spcAft>
              <a:buClr>
                <a:schemeClr val="dk1"/>
              </a:buClr>
              <a:buSzPts val="1100"/>
              <a:buFont typeface="Arial"/>
              <a:buNone/>
            </a:pPr>
            <a:endParaRPr sz="1300" b="0"/>
          </a:p>
        </p:txBody>
      </p:sp>
      <p:sp>
        <p:nvSpPr>
          <p:cNvPr id="168" name="Google Shape;168;p31"/>
          <p:cNvSpPr txBox="1">
            <a:spLocks noGrp="1"/>
          </p:cNvSpPr>
          <p:nvPr>
            <p:ph type="sldNum" idx="12"/>
          </p:nvPr>
        </p:nvSpPr>
        <p:spPr>
          <a:xfrm>
            <a:off x="8458200" y="4700016"/>
            <a:ext cx="228600" cy="228600"/>
          </a:xfrm>
          <a:prstGeom prst="rect">
            <a:avLst/>
          </a:prstGeom>
        </p:spPr>
        <p:txBody>
          <a:bodyPr spcFirstLastPara="1" wrap="square" lIns="0" tIns="0" rIns="0" bIns="0" anchor="b" anchorCtr="0">
            <a:normAutofit/>
          </a:bodyPr>
          <a:lstStyle/>
          <a:p>
            <a:pPr marL="0" lvl="0" indent="0" algn="r" rtl="0">
              <a:spcBef>
                <a:spcPts val="0"/>
              </a:spcBef>
              <a:spcAft>
                <a:spcPts val="0"/>
              </a:spcAft>
              <a:buClr>
                <a:srgbClr val="000000"/>
              </a:buClr>
              <a:buFont typeface="Arial"/>
              <a:buNone/>
            </a:pPr>
            <a:r>
              <a:rPr lang="en"/>
              <a:t>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a:spLocks noGrp="1"/>
          </p:cNvSpPr>
          <p:nvPr>
            <p:ph type="title"/>
          </p:nvPr>
        </p:nvSpPr>
        <p:spPr>
          <a:xfrm>
            <a:off x="457200" y="594360"/>
            <a:ext cx="7086600" cy="685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sz="2200"/>
              <a:t>Next Steps</a:t>
            </a:r>
            <a:endParaRPr sz="2200"/>
          </a:p>
        </p:txBody>
      </p:sp>
      <p:sp>
        <p:nvSpPr>
          <p:cNvPr id="151" name="Google Shape;151;p28"/>
          <p:cNvSpPr txBox="1">
            <a:spLocks noGrp="1"/>
          </p:cNvSpPr>
          <p:nvPr>
            <p:ph type="body" idx="1"/>
          </p:nvPr>
        </p:nvSpPr>
        <p:spPr>
          <a:xfrm>
            <a:off x="504600" y="1177025"/>
            <a:ext cx="5166300" cy="3261600"/>
          </a:xfrm>
          <a:prstGeom prst="rect">
            <a:avLst/>
          </a:prstGeom>
        </p:spPr>
        <p:txBody>
          <a:bodyPr spcFirstLastPara="1" wrap="square" lIns="0" tIns="0" rIns="0" bIns="0" anchor="t" anchorCtr="0">
            <a:normAutofit/>
          </a:bodyPr>
          <a:lstStyle/>
          <a:p>
            <a:pPr marL="0" lvl="0" indent="0" algn="l" rtl="0">
              <a:spcBef>
                <a:spcPts val="900"/>
              </a:spcBef>
              <a:spcAft>
                <a:spcPts val="0"/>
              </a:spcAft>
              <a:buNone/>
            </a:pPr>
            <a:endParaRPr sz="1100">
              <a:solidFill>
                <a:schemeClr val="dk1"/>
              </a:solidFill>
            </a:endParaRPr>
          </a:p>
          <a:p>
            <a:pPr marL="914400" lvl="1" indent="-298450" algn="l" rtl="0">
              <a:spcBef>
                <a:spcPts val="1200"/>
              </a:spcBef>
              <a:spcAft>
                <a:spcPts val="0"/>
              </a:spcAft>
              <a:buSzPts val="1100"/>
              <a:buChar char="-"/>
            </a:pPr>
            <a:r>
              <a:rPr lang="en" sz="1100">
                <a:solidFill>
                  <a:schemeClr val="dk1"/>
                </a:solidFill>
              </a:rPr>
              <a:t>BL to confirm budget and job number to contract Brandscopic</a:t>
            </a:r>
            <a:endParaRPr sz="1100">
              <a:solidFill>
                <a:schemeClr val="dk1"/>
              </a:solidFill>
            </a:endParaRPr>
          </a:p>
          <a:p>
            <a:pPr marL="914400" lvl="1" indent="-298450" algn="l" rtl="0">
              <a:spcBef>
                <a:spcPts val="0"/>
              </a:spcBef>
              <a:spcAft>
                <a:spcPts val="0"/>
              </a:spcAft>
              <a:buSzPts val="1100"/>
              <a:buChar char="-"/>
            </a:pPr>
            <a:r>
              <a:rPr lang="en" sz="1100">
                <a:solidFill>
                  <a:schemeClr val="dk1"/>
                </a:solidFill>
              </a:rPr>
              <a:t>Brandscopic to give us a full SOW and contract for legal review</a:t>
            </a:r>
            <a:endParaRPr sz="1100">
              <a:solidFill>
                <a:schemeClr val="dk1"/>
              </a:solidFill>
            </a:endParaRPr>
          </a:p>
          <a:p>
            <a:pPr marL="914400" lvl="1" indent="-298450" algn="l" rtl="0">
              <a:spcBef>
                <a:spcPts val="0"/>
              </a:spcBef>
              <a:spcAft>
                <a:spcPts val="0"/>
              </a:spcAft>
              <a:buSzPts val="1100"/>
              <a:buChar char="-"/>
            </a:pPr>
            <a:r>
              <a:rPr lang="en" sz="1100">
                <a:solidFill>
                  <a:schemeClr val="dk1"/>
                </a:solidFill>
              </a:rPr>
              <a:t>Once contracted, Kristen + Analytics to set up Verizon Programs + present to BL</a:t>
            </a:r>
            <a:endParaRPr sz="1100">
              <a:solidFill>
                <a:schemeClr val="dk1"/>
              </a:solidFill>
            </a:endParaRPr>
          </a:p>
          <a:p>
            <a:pPr marL="914400" lvl="1" indent="-298450" algn="l" rtl="0">
              <a:spcBef>
                <a:spcPts val="0"/>
              </a:spcBef>
              <a:spcAft>
                <a:spcPts val="0"/>
              </a:spcAft>
              <a:buSzPts val="1100"/>
              <a:buChar char="-"/>
            </a:pPr>
            <a:r>
              <a:rPr lang="en" sz="1100">
                <a:solidFill>
                  <a:schemeClr val="dk1"/>
                </a:solidFill>
              </a:rPr>
              <a:t>BL to confirm recap questions per program</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Brandscopic + Momo connect to establish API to Momo BI</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Review with Bethany</a:t>
            </a:r>
            <a:endParaRPr sz="1100">
              <a:solidFill>
                <a:schemeClr val="dk1"/>
              </a:solidFill>
            </a:endParaRPr>
          </a:p>
          <a:p>
            <a:pPr marL="1371600" lvl="2" indent="-298450" algn="l" rtl="0">
              <a:spcBef>
                <a:spcPts val="0"/>
              </a:spcBef>
              <a:spcAft>
                <a:spcPts val="0"/>
              </a:spcAft>
              <a:buClr>
                <a:schemeClr val="dk1"/>
              </a:buClr>
              <a:buSzPts val="1100"/>
              <a:buChar char="-"/>
            </a:pPr>
            <a:r>
              <a:rPr lang="en" sz="1100">
                <a:solidFill>
                  <a:schemeClr val="dk1"/>
                </a:solidFill>
              </a:rPr>
              <a:t>Unified Data Doc + Field Marketing</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Working session to define data flow </a:t>
            </a:r>
            <a:endParaRPr sz="1100">
              <a:solidFill>
                <a:schemeClr val="dk1"/>
              </a:solidFill>
            </a:endParaRPr>
          </a:p>
          <a:p>
            <a:pPr marL="1371600" lvl="2" indent="-298450" algn="l" rtl="0">
              <a:spcBef>
                <a:spcPts val="0"/>
              </a:spcBef>
              <a:spcAft>
                <a:spcPts val="0"/>
              </a:spcAft>
              <a:buClr>
                <a:schemeClr val="dk1"/>
              </a:buClr>
              <a:buSzPts val="1100"/>
              <a:buChar char="-"/>
            </a:pPr>
            <a:r>
              <a:rPr lang="en" sz="1100">
                <a:solidFill>
                  <a:schemeClr val="dk1"/>
                </a:solidFill>
              </a:rPr>
              <a:t>Project Level</a:t>
            </a:r>
            <a:endParaRPr sz="1100">
              <a:solidFill>
                <a:schemeClr val="dk1"/>
              </a:solidFill>
            </a:endParaRPr>
          </a:p>
          <a:p>
            <a:pPr marL="1371600" lvl="2" indent="-298450" algn="l" rtl="0">
              <a:spcBef>
                <a:spcPts val="0"/>
              </a:spcBef>
              <a:spcAft>
                <a:spcPts val="0"/>
              </a:spcAft>
              <a:buClr>
                <a:schemeClr val="dk1"/>
              </a:buClr>
              <a:buSzPts val="1100"/>
              <a:buChar char="-"/>
            </a:pPr>
            <a:r>
              <a:rPr lang="en" sz="1100">
                <a:solidFill>
                  <a:schemeClr val="dk1"/>
                </a:solidFill>
              </a:rPr>
              <a:t>IDs</a:t>
            </a:r>
            <a:endParaRPr sz="11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5"/>
          <p:cNvSpPr txBox="1">
            <a:spLocks noGrp="1"/>
          </p:cNvSpPr>
          <p:nvPr>
            <p:ph type="title"/>
          </p:nvPr>
        </p:nvSpPr>
        <p:spPr>
          <a:xfrm>
            <a:off x="517300" y="620900"/>
            <a:ext cx="7026600" cy="3363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2400"/>
              <a:t>Network Ninja </a:t>
            </a:r>
            <a:endParaRPr sz="2400"/>
          </a:p>
          <a:p>
            <a:pPr marL="0" lvl="0" indent="0" algn="l" rtl="0">
              <a:spcBef>
                <a:spcPts val="0"/>
              </a:spcBef>
              <a:spcAft>
                <a:spcPts val="0"/>
              </a:spcAft>
              <a:buNone/>
            </a:pPr>
            <a:endParaRPr sz="2600"/>
          </a:p>
        </p:txBody>
      </p:sp>
      <p:sp>
        <p:nvSpPr>
          <p:cNvPr id="129" name="Google Shape;129;p25"/>
          <p:cNvSpPr txBox="1">
            <a:spLocks noGrp="1"/>
          </p:cNvSpPr>
          <p:nvPr>
            <p:ph type="title"/>
          </p:nvPr>
        </p:nvSpPr>
        <p:spPr>
          <a:xfrm>
            <a:off x="517300" y="1092450"/>
            <a:ext cx="3626700" cy="2524800"/>
          </a:xfrm>
          <a:prstGeom prst="rect">
            <a:avLst/>
          </a:prstGeom>
        </p:spPr>
        <p:txBody>
          <a:bodyPr spcFirstLastPara="1" wrap="square" lIns="0" tIns="0" rIns="0" bIns="0" anchor="t" anchorCtr="0">
            <a:noAutofit/>
          </a:bodyPr>
          <a:lstStyle/>
          <a:p>
            <a:pPr marL="457200" lvl="0" indent="0" algn="l" rtl="0">
              <a:lnSpc>
                <a:spcPct val="100000"/>
              </a:lnSpc>
              <a:spcBef>
                <a:spcPts val="0"/>
              </a:spcBef>
              <a:spcAft>
                <a:spcPts val="0"/>
              </a:spcAft>
              <a:buNone/>
            </a:pPr>
            <a:endParaRPr sz="1200">
              <a:solidFill>
                <a:srgbClr val="222222"/>
              </a:solidFill>
            </a:endParaRPr>
          </a:p>
          <a:p>
            <a:pPr marL="457200" lvl="0" indent="-304800" algn="l" rtl="0">
              <a:lnSpc>
                <a:spcPct val="100000"/>
              </a:lnSpc>
              <a:spcBef>
                <a:spcPts val="0"/>
              </a:spcBef>
              <a:spcAft>
                <a:spcPts val="0"/>
              </a:spcAft>
              <a:buClr>
                <a:srgbClr val="222222"/>
              </a:buClr>
              <a:buSzPts val="1200"/>
              <a:buChar char="●"/>
            </a:pPr>
            <a:r>
              <a:rPr lang="en" sz="1200">
                <a:solidFill>
                  <a:srgbClr val="222222"/>
                </a:solidFill>
              </a:rPr>
              <a:t>Functionality has not improved or updated in the last few years</a:t>
            </a:r>
            <a:endParaRPr sz="1200">
              <a:solidFill>
                <a:srgbClr val="222222"/>
              </a:solidFill>
            </a:endParaRPr>
          </a:p>
          <a:p>
            <a:pPr marL="457200" lvl="0" indent="-304800" algn="l" rtl="0">
              <a:lnSpc>
                <a:spcPct val="100000"/>
              </a:lnSpc>
              <a:spcBef>
                <a:spcPts val="0"/>
              </a:spcBef>
              <a:spcAft>
                <a:spcPts val="0"/>
              </a:spcAft>
              <a:buClr>
                <a:srgbClr val="222222"/>
              </a:buClr>
              <a:buSzPts val="1200"/>
              <a:buChar char="●"/>
            </a:pPr>
            <a:r>
              <a:rPr lang="en" sz="1200">
                <a:solidFill>
                  <a:srgbClr val="222222"/>
                </a:solidFill>
              </a:rPr>
              <a:t>Can easily take an API out to Momentum Analytics dashboard</a:t>
            </a:r>
            <a:endParaRPr sz="1200">
              <a:solidFill>
                <a:srgbClr val="222222"/>
              </a:solidFill>
            </a:endParaRPr>
          </a:p>
          <a:p>
            <a:pPr marL="457200" lvl="0" indent="-304800" algn="l" rtl="0">
              <a:lnSpc>
                <a:spcPct val="100000"/>
              </a:lnSpc>
              <a:spcBef>
                <a:spcPts val="0"/>
              </a:spcBef>
              <a:spcAft>
                <a:spcPts val="0"/>
              </a:spcAft>
              <a:buClr>
                <a:srgbClr val="222222"/>
              </a:buClr>
              <a:buSzPts val="1200"/>
              <a:buChar char="●"/>
            </a:pPr>
            <a:r>
              <a:rPr lang="en" sz="1200">
                <a:solidFill>
                  <a:srgbClr val="222222"/>
                </a:solidFill>
              </a:rPr>
              <a:t>BA recapping app, able to only see events they are assigned to and recap them</a:t>
            </a:r>
            <a:endParaRPr sz="1200">
              <a:solidFill>
                <a:srgbClr val="222222"/>
              </a:solidFill>
            </a:endParaRPr>
          </a:p>
          <a:p>
            <a:pPr marL="457200" lvl="0" indent="-304800" algn="l" rtl="0">
              <a:lnSpc>
                <a:spcPct val="100000"/>
              </a:lnSpc>
              <a:spcBef>
                <a:spcPts val="0"/>
              </a:spcBef>
              <a:spcAft>
                <a:spcPts val="0"/>
              </a:spcAft>
              <a:buClr>
                <a:srgbClr val="222222"/>
              </a:buClr>
              <a:buSzPts val="1200"/>
              <a:buChar char="●"/>
            </a:pPr>
            <a:r>
              <a:rPr lang="en" sz="1200">
                <a:solidFill>
                  <a:srgbClr val="222222"/>
                </a:solidFill>
              </a:rPr>
              <a:t>Has a overall calendar but it is not by any means easy to filter or sort</a:t>
            </a:r>
            <a:endParaRPr sz="1200">
              <a:solidFill>
                <a:srgbClr val="222222"/>
              </a:solidFill>
            </a:endParaRPr>
          </a:p>
          <a:p>
            <a:pPr marL="457200" lvl="0" indent="-304800" algn="l" rtl="0">
              <a:lnSpc>
                <a:spcPct val="100000"/>
              </a:lnSpc>
              <a:spcBef>
                <a:spcPts val="0"/>
              </a:spcBef>
              <a:spcAft>
                <a:spcPts val="0"/>
              </a:spcAft>
              <a:buClr>
                <a:srgbClr val="222222"/>
              </a:buClr>
              <a:buSzPts val="1200"/>
              <a:buChar char="●"/>
            </a:pPr>
            <a:r>
              <a:rPr lang="en" sz="1200">
                <a:solidFill>
                  <a:srgbClr val="222222"/>
                </a:solidFill>
              </a:rPr>
              <a:t>Keeps all of events in a spreadsheet form but often is a long load time once you get more than 300 events</a:t>
            </a:r>
            <a:endParaRPr sz="1200">
              <a:solidFill>
                <a:srgbClr val="222222"/>
              </a:solidFill>
            </a:endParaRPr>
          </a:p>
          <a:p>
            <a:pPr marL="0" lvl="0" indent="0" algn="l" rtl="0">
              <a:lnSpc>
                <a:spcPct val="100000"/>
              </a:lnSpc>
              <a:spcBef>
                <a:spcPts val="0"/>
              </a:spcBef>
              <a:spcAft>
                <a:spcPts val="0"/>
              </a:spcAft>
              <a:buNone/>
            </a:pPr>
            <a:endParaRPr sz="1200">
              <a:solidFill>
                <a:srgbClr val="222222"/>
              </a:solidFill>
            </a:endParaRPr>
          </a:p>
          <a:p>
            <a:pPr marL="457200" lvl="0" indent="-304800" algn="l" rtl="0">
              <a:lnSpc>
                <a:spcPct val="100000"/>
              </a:lnSpc>
              <a:spcBef>
                <a:spcPts val="0"/>
              </a:spcBef>
              <a:spcAft>
                <a:spcPts val="0"/>
              </a:spcAft>
              <a:buClr>
                <a:srgbClr val="222222"/>
              </a:buClr>
              <a:buSzPts val="1200"/>
              <a:buChar char="●"/>
            </a:pPr>
            <a:r>
              <a:rPr lang="en" sz="1200">
                <a:solidFill>
                  <a:srgbClr val="222222"/>
                </a:solidFill>
              </a:rPr>
              <a:t>Pricing: 1k per month, 50 users or less, no setup fee</a:t>
            </a:r>
            <a:endParaRPr sz="1200">
              <a:solidFill>
                <a:srgbClr val="222222"/>
              </a:solidFill>
            </a:endParaRPr>
          </a:p>
          <a:p>
            <a:pPr marL="457200" lvl="0" indent="-304800" algn="l" rtl="0">
              <a:lnSpc>
                <a:spcPct val="100000"/>
              </a:lnSpc>
              <a:spcBef>
                <a:spcPts val="0"/>
              </a:spcBef>
              <a:spcAft>
                <a:spcPts val="0"/>
              </a:spcAft>
              <a:buClr>
                <a:srgbClr val="222222"/>
              </a:buClr>
              <a:buSzPts val="1200"/>
              <a:buChar char="●"/>
            </a:pPr>
            <a:r>
              <a:rPr lang="en" sz="1200">
                <a:solidFill>
                  <a:srgbClr val="222222"/>
                </a:solidFill>
              </a:rPr>
              <a:t>Note: We are using MainEvent for Constellation activation data capture across about 22 markets, for approximately 3K events</a:t>
            </a:r>
            <a:endParaRPr sz="1200">
              <a:solidFill>
                <a:srgbClr val="222222"/>
              </a:solidFill>
            </a:endParaRPr>
          </a:p>
          <a:p>
            <a:pPr marL="0" lvl="0" indent="0" algn="l" rtl="0">
              <a:lnSpc>
                <a:spcPct val="100000"/>
              </a:lnSpc>
              <a:spcBef>
                <a:spcPts val="0"/>
              </a:spcBef>
              <a:spcAft>
                <a:spcPts val="0"/>
              </a:spcAft>
              <a:buClr>
                <a:schemeClr val="dk1"/>
              </a:buClr>
              <a:buSzPts val="1250"/>
              <a:buFont typeface="Arial"/>
              <a:buNone/>
            </a:pPr>
            <a:endParaRPr sz="1200" b="0">
              <a:solidFill>
                <a:srgbClr val="222222"/>
              </a:solidFill>
            </a:endParaRPr>
          </a:p>
          <a:p>
            <a:pPr marL="0" lvl="0" indent="0" algn="l" rtl="0">
              <a:spcBef>
                <a:spcPts val="0"/>
              </a:spcBef>
              <a:spcAft>
                <a:spcPts val="0"/>
              </a:spcAft>
              <a:buClr>
                <a:schemeClr val="dk1"/>
              </a:buClr>
              <a:buSzPts val="1100"/>
              <a:buFont typeface="Arial"/>
              <a:buNone/>
            </a:pPr>
            <a:endParaRPr sz="1200" b="0"/>
          </a:p>
        </p:txBody>
      </p:sp>
      <p:sp>
        <p:nvSpPr>
          <p:cNvPr id="130" name="Google Shape;130;p25"/>
          <p:cNvSpPr txBox="1">
            <a:spLocks noGrp="1"/>
          </p:cNvSpPr>
          <p:nvPr>
            <p:ph type="sldNum" idx="12"/>
          </p:nvPr>
        </p:nvSpPr>
        <p:spPr>
          <a:xfrm>
            <a:off x="8458200" y="4700016"/>
            <a:ext cx="228600" cy="228600"/>
          </a:xfrm>
          <a:prstGeom prst="rect">
            <a:avLst/>
          </a:prstGeom>
        </p:spPr>
        <p:txBody>
          <a:bodyPr spcFirstLastPara="1" wrap="square" lIns="0" tIns="0" rIns="0" bIns="0" anchor="b" anchorCtr="0">
            <a:normAutofit/>
          </a:bodyPr>
          <a:lstStyle/>
          <a:p>
            <a:pPr marL="0" lvl="0" indent="0" algn="r" rtl="0">
              <a:spcBef>
                <a:spcPts val="0"/>
              </a:spcBef>
              <a:spcAft>
                <a:spcPts val="0"/>
              </a:spcAft>
              <a:buClr>
                <a:srgbClr val="000000"/>
              </a:buClr>
              <a:buFont typeface="Arial"/>
              <a:buNone/>
            </a:pPr>
            <a:fld id="{00000000-1234-1234-1234-123412341234}" type="slidenum">
              <a:rPr lang="en"/>
              <a:t>15</a:t>
            </a:fld>
            <a:endParaRPr/>
          </a:p>
        </p:txBody>
      </p:sp>
      <p:pic>
        <p:nvPicPr>
          <p:cNvPr id="131" name="Google Shape;131;p25"/>
          <p:cNvPicPr preferRelativeResize="0"/>
          <p:nvPr/>
        </p:nvPicPr>
        <p:blipFill>
          <a:blip r:embed="rId3">
            <a:alphaModFix/>
          </a:blip>
          <a:stretch>
            <a:fillRect/>
          </a:stretch>
        </p:blipFill>
        <p:spPr>
          <a:xfrm>
            <a:off x="4197500" y="1262825"/>
            <a:ext cx="4197506" cy="3409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457200" y="594360"/>
            <a:ext cx="7086600" cy="685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sz="2400"/>
              <a:t>Cost Comparison </a:t>
            </a:r>
            <a:endParaRPr sz="2400"/>
          </a:p>
        </p:txBody>
      </p:sp>
      <p:graphicFrame>
        <p:nvGraphicFramePr>
          <p:cNvPr id="137" name="Google Shape;137;p26"/>
          <p:cNvGraphicFramePr/>
          <p:nvPr/>
        </p:nvGraphicFramePr>
        <p:xfrm>
          <a:off x="1141700" y="2987125"/>
          <a:ext cx="5969900" cy="1864375"/>
        </p:xfrm>
        <a:graphic>
          <a:graphicData uri="http://schemas.openxmlformats.org/drawingml/2006/table">
            <a:tbl>
              <a:tblPr>
                <a:noFill/>
                <a:tableStyleId>{A4044CFD-06BE-4E71-AD29-1F18C127E7B2}</a:tableStyleId>
              </a:tblPr>
              <a:tblGrid>
                <a:gridCol w="1018775">
                  <a:extLst>
                    <a:ext uri="{9D8B030D-6E8A-4147-A177-3AD203B41FA5}">
                      <a16:colId xmlns:a16="http://schemas.microsoft.com/office/drawing/2014/main" val="20000"/>
                    </a:ext>
                  </a:extLst>
                </a:gridCol>
                <a:gridCol w="1304000">
                  <a:extLst>
                    <a:ext uri="{9D8B030D-6E8A-4147-A177-3AD203B41FA5}">
                      <a16:colId xmlns:a16="http://schemas.microsoft.com/office/drawing/2014/main" val="20001"/>
                    </a:ext>
                  </a:extLst>
                </a:gridCol>
                <a:gridCol w="1691125">
                  <a:extLst>
                    <a:ext uri="{9D8B030D-6E8A-4147-A177-3AD203B41FA5}">
                      <a16:colId xmlns:a16="http://schemas.microsoft.com/office/drawing/2014/main" val="20002"/>
                    </a:ext>
                  </a:extLst>
                </a:gridCol>
                <a:gridCol w="1956000">
                  <a:extLst>
                    <a:ext uri="{9D8B030D-6E8A-4147-A177-3AD203B41FA5}">
                      <a16:colId xmlns:a16="http://schemas.microsoft.com/office/drawing/2014/main" val="20003"/>
                    </a:ext>
                  </a:extLst>
                </a:gridCol>
              </a:tblGrid>
              <a:tr h="280925">
                <a:tc>
                  <a:txBody>
                    <a:bodyPr/>
                    <a:lstStyle/>
                    <a:p>
                      <a:pPr marL="0" lvl="0" indent="0" algn="ctr" rtl="0">
                        <a:lnSpc>
                          <a:spcPct val="115000"/>
                        </a:lnSpc>
                        <a:spcBef>
                          <a:spcPts val="0"/>
                        </a:spcBef>
                        <a:spcAft>
                          <a:spcPts val="0"/>
                        </a:spcAft>
                        <a:buNone/>
                      </a:pPr>
                      <a:r>
                        <a:rPr lang="en" sz="1000" b="1"/>
                        <a:t>breakdown</a:t>
                      </a:r>
                      <a:endParaRPr sz="1000" b="1"/>
                    </a:p>
                  </a:txBody>
                  <a:tcPr marL="28575" marR="28575" marT="19050" marB="19050" anchor="ctr">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t>Brandscopic</a:t>
                      </a:r>
                      <a:endParaRPr sz="1000" b="1"/>
                    </a:p>
                  </a:txBody>
                  <a:tcPr marL="28575" marR="28575" marT="19050" marB="19050" anchor="ctr">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t>Pinata</a:t>
                      </a:r>
                      <a:endParaRPr sz="1000" b="1"/>
                    </a:p>
                  </a:txBody>
                  <a:tcPr marL="28575" marR="28575" marT="19050" marB="19050" anchor="ctr">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t>Network Ninja</a:t>
                      </a:r>
                      <a:endParaRPr sz="1000" b="1"/>
                    </a:p>
                  </a:txBody>
                  <a:tcPr marL="28575" marR="28575" marT="19050" marB="19050" anchor="ctr">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510800">
                <a:tc>
                  <a:txBody>
                    <a:bodyPr/>
                    <a:lstStyle/>
                    <a:p>
                      <a:pPr marL="0" lvl="0" indent="0" algn="ctr" rtl="0">
                        <a:lnSpc>
                          <a:spcPct val="115000"/>
                        </a:lnSpc>
                        <a:spcBef>
                          <a:spcPts val="0"/>
                        </a:spcBef>
                        <a:spcAft>
                          <a:spcPts val="0"/>
                        </a:spcAft>
                        <a:buNone/>
                      </a:pPr>
                      <a:r>
                        <a:rPr lang="en" sz="1000"/>
                        <a:t>/year</a:t>
                      </a:r>
                      <a:endParaRPr sz="1000"/>
                    </a:p>
                  </a:txBody>
                  <a:tcPr marL="28575" marR="28575" marT="19050" marB="19050" anchor="ctr">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$28,800 /year</a:t>
                      </a:r>
                      <a:endParaRPr sz="1000"/>
                    </a:p>
                  </a:txBody>
                  <a:tcPr marL="28575" marR="28575" marT="19050" marB="19050" anchor="ctr">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$30,398/year</a:t>
                      </a:r>
                      <a:endParaRPr sz="1000"/>
                    </a:p>
                  </a:txBody>
                  <a:tcPr marL="28575" marR="28575" marT="19050" marB="19050" anchor="ctr">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$12,000 / year, unlimited tasks and events</a:t>
                      </a:r>
                      <a:endParaRPr sz="1000"/>
                    </a:p>
                  </a:txBody>
                  <a:tcPr marL="28575" marR="28575" marT="19050" marB="19050" anchor="ctr">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80925">
                <a:tc>
                  <a:txBody>
                    <a:bodyPr/>
                    <a:lstStyle/>
                    <a:p>
                      <a:pPr marL="0" lvl="0" indent="0" algn="ctr" rtl="0">
                        <a:lnSpc>
                          <a:spcPct val="115000"/>
                        </a:lnSpc>
                        <a:spcBef>
                          <a:spcPts val="0"/>
                        </a:spcBef>
                        <a:spcAft>
                          <a:spcPts val="0"/>
                        </a:spcAft>
                        <a:buNone/>
                      </a:pPr>
                      <a:r>
                        <a:rPr lang="en" sz="1000"/>
                        <a:t>/month</a:t>
                      </a:r>
                      <a:endParaRPr sz="1000"/>
                    </a:p>
                  </a:txBody>
                  <a:tcPr marL="28575" marR="28575" marT="19050" marB="19050" anchor="ctr">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$2,400.00</a:t>
                      </a:r>
                      <a:endParaRPr sz="1000"/>
                    </a:p>
                  </a:txBody>
                  <a:tcPr marL="28575" marR="28575" marT="19050" marB="19050" anchor="ctr">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$1,666.00</a:t>
                      </a:r>
                      <a:endParaRPr sz="1000"/>
                    </a:p>
                  </a:txBody>
                  <a:tcPr marL="28575" marR="28575" marT="19050" marB="19050" anchor="ctr">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$1,000.00</a:t>
                      </a:r>
                      <a:endParaRPr sz="1000"/>
                    </a:p>
                  </a:txBody>
                  <a:tcPr marL="28575" marR="28575" marT="19050" marB="19050" anchor="ctr">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510800">
                <a:tc>
                  <a:txBody>
                    <a:bodyPr/>
                    <a:lstStyle/>
                    <a:p>
                      <a:pPr marL="0" lvl="0" indent="0" algn="ctr" rtl="0">
                        <a:lnSpc>
                          <a:spcPct val="115000"/>
                        </a:lnSpc>
                        <a:spcBef>
                          <a:spcPts val="0"/>
                        </a:spcBef>
                        <a:spcAft>
                          <a:spcPts val="0"/>
                        </a:spcAft>
                        <a:buNone/>
                      </a:pPr>
                      <a:r>
                        <a:rPr lang="en" sz="1000"/>
                        <a:t>details</a:t>
                      </a:r>
                      <a:endParaRPr sz="1000"/>
                    </a:p>
                  </a:txBody>
                  <a:tcPr marL="28575" marR="28575" marT="19050" marB="19050" anchor="ctr">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Event Hours per month: 3k</a:t>
                      </a:r>
                      <a:endParaRPr sz="1000"/>
                    </a:p>
                  </a:txBody>
                  <a:tcPr marL="28575" marR="28575" marT="19050" marB="19050" anchor="ctr">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100 tasks per month</a:t>
                      </a:r>
                      <a:endParaRPr sz="1000"/>
                    </a:p>
                  </a:txBody>
                  <a:tcPr marL="28575" marR="28575" marT="19050" marB="19050" anchor="ctr">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000"/>
                        <a:t>unlimited users and events</a:t>
                      </a:r>
                      <a:endParaRPr sz="1000"/>
                    </a:p>
                  </a:txBody>
                  <a:tcPr marL="28575" marR="28575" marT="19050" marB="19050" anchor="ctr">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80925">
                <a:tc>
                  <a:txBody>
                    <a:bodyPr/>
                    <a:lstStyle/>
                    <a:p>
                      <a:pPr marL="0" lvl="0" indent="0" algn="ctr" rtl="0">
                        <a:lnSpc>
                          <a:spcPct val="115000"/>
                        </a:lnSpc>
                        <a:spcBef>
                          <a:spcPts val="0"/>
                        </a:spcBef>
                        <a:spcAft>
                          <a:spcPts val="0"/>
                        </a:spcAft>
                        <a:buNone/>
                      </a:pPr>
                      <a:r>
                        <a:rPr lang="en" sz="1000"/>
                        <a:t>users</a:t>
                      </a:r>
                      <a:endParaRPr sz="1000"/>
                    </a:p>
                  </a:txBody>
                  <a:tcPr marL="28575" marR="28575" marT="19050" marB="19050" anchor="ctr">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Unlimited users</a:t>
                      </a:r>
                      <a:endParaRPr sz="1000"/>
                    </a:p>
                  </a:txBody>
                  <a:tcPr marL="28575" marR="28575" marT="19050" marB="19050" anchor="ctr">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40 users / $49/ USER</a:t>
                      </a:r>
                      <a:endParaRPr sz="1000"/>
                    </a:p>
                  </a:txBody>
                  <a:tcPr marL="28575" marR="28575" marT="19050" marB="19050" anchor="ctr">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Unlimited</a:t>
                      </a:r>
                      <a:endParaRPr sz="1000"/>
                    </a:p>
                  </a:txBody>
                  <a:tcPr marL="28575" marR="28575" marT="19050" marB="19050" anchor="ctr">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38" name="Google Shape;138;p26"/>
          <p:cNvSpPr txBox="1"/>
          <p:nvPr/>
        </p:nvSpPr>
        <p:spPr>
          <a:xfrm>
            <a:off x="765750" y="1215800"/>
            <a:ext cx="5832000" cy="15393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Char char="-"/>
            </a:pPr>
            <a:r>
              <a:rPr lang="en" sz="1100"/>
              <a:t>Highlights: </a:t>
            </a:r>
            <a:endParaRPr sz="1100"/>
          </a:p>
          <a:p>
            <a:pPr marL="914400" lvl="1" indent="-298450" algn="l" rtl="0">
              <a:spcBef>
                <a:spcPts val="0"/>
              </a:spcBef>
              <a:spcAft>
                <a:spcPts val="0"/>
              </a:spcAft>
              <a:buSzPts val="1100"/>
              <a:buChar char="-"/>
            </a:pPr>
            <a:r>
              <a:rPr lang="en" sz="1100"/>
              <a:t>Brandscopic gives us unlimited users, no matter if they are admin, client, or Field Staff user seats *they do cap at 3k event hours per month (if we had events that were 10 hours long– we’d have 300 events per month)</a:t>
            </a:r>
            <a:endParaRPr sz="1100"/>
          </a:p>
          <a:p>
            <a:pPr marL="914400" lvl="1" indent="-298450" algn="l" rtl="0">
              <a:spcBef>
                <a:spcPts val="0"/>
              </a:spcBef>
              <a:spcAft>
                <a:spcPts val="0"/>
              </a:spcAft>
              <a:buSzPts val="1100"/>
              <a:buChar char="-"/>
            </a:pPr>
            <a:r>
              <a:rPr lang="en" sz="1100"/>
              <a:t>Pinata will charge $49 / user; so this price will increase as we add users (BL, Analytics, XP, etc)</a:t>
            </a:r>
            <a:endParaRPr sz="1100"/>
          </a:p>
          <a:p>
            <a:pPr marL="914400" lvl="1" indent="-298450" algn="l" rtl="0">
              <a:spcBef>
                <a:spcPts val="0"/>
              </a:spcBef>
              <a:spcAft>
                <a:spcPts val="0"/>
              </a:spcAft>
              <a:buSzPts val="1100"/>
              <a:buChar char="-"/>
            </a:pPr>
            <a:r>
              <a:rPr lang="en" sz="1100"/>
              <a:t>Network Ninja is certainly the most cost effective, but will come with the least features</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574100" y="577657"/>
            <a:ext cx="7086600" cy="1821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sz="2300"/>
              <a:t>Unified Data + Field Management</a:t>
            </a:r>
            <a:endParaRPr sz="2300"/>
          </a:p>
        </p:txBody>
      </p:sp>
      <p:pic>
        <p:nvPicPr>
          <p:cNvPr id="81" name="Google Shape;81;p18"/>
          <p:cNvPicPr preferRelativeResize="0"/>
          <p:nvPr/>
        </p:nvPicPr>
        <p:blipFill rotWithShape="1">
          <a:blip r:embed="rId3">
            <a:alphaModFix/>
          </a:blip>
          <a:srcRect r="-45" b="27226"/>
          <a:stretch/>
        </p:blipFill>
        <p:spPr>
          <a:xfrm>
            <a:off x="0" y="1133700"/>
            <a:ext cx="8843203" cy="2252157"/>
          </a:xfrm>
          <a:prstGeom prst="rect">
            <a:avLst/>
          </a:prstGeom>
          <a:noFill/>
          <a:ln>
            <a:noFill/>
          </a:ln>
        </p:spPr>
      </p:pic>
    </p:spTree>
    <p:extLst>
      <p:ext uri="{BB962C8B-B14F-4D97-AF65-F5344CB8AC3E}">
        <p14:creationId xmlns:p14="http://schemas.microsoft.com/office/powerpoint/2010/main" val="3466386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2"/>
          <p:cNvSpPr txBox="1"/>
          <p:nvPr/>
        </p:nvSpPr>
        <p:spPr>
          <a:xfrm>
            <a:off x="489050" y="549200"/>
            <a:ext cx="5358900" cy="6525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 sz="2400">
                <a:solidFill>
                  <a:schemeClr val="dk1"/>
                </a:solidFill>
              </a:rPr>
              <a:t>USER JOURNEY, scheduling</a:t>
            </a:r>
            <a:endParaRPr sz="2400">
              <a:solidFill>
                <a:schemeClr val="dk1"/>
              </a:solidFill>
            </a:endParaRPr>
          </a:p>
          <a:p>
            <a:pPr marL="0" lvl="0" indent="0" algn="l" rtl="0">
              <a:lnSpc>
                <a:spcPct val="80000"/>
              </a:lnSpc>
              <a:spcBef>
                <a:spcPts val="0"/>
              </a:spcBef>
              <a:spcAft>
                <a:spcPts val="0"/>
              </a:spcAft>
              <a:buNone/>
            </a:pPr>
            <a:endParaRPr/>
          </a:p>
        </p:txBody>
      </p:sp>
      <p:pic>
        <p:nvPicPr>
          <p:cNvPr id="174" name="Google Shape;174;p32"/>
          <p:cNvPicPr preferRelativeResize="0"/>
          <p:nvPr/>
        </p:nvPicPr>
        <p:blipFill>
          <a:blip r:embed="rId3">
            <a:alphaModFix/>
          </a:blip>
          <a:stretch>
            <a:fillRect/>
          </a:stretch>
        </p:blipFill>
        <p:spPr>
          <a:xfrm>
            <a:off x="1114938" y="1062025"/>
            <a:ext cx="6809267" cy="3587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457200" y="594360"/>
            <a:ext cx="7086600" cy="685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sz="2400"/>
              <a:t>USER JOURNEY, post event</a:t>
            </a:r>
            <a:endParaRPr sz="2400"/>
          </a:p>
          <a:p>
            <a:pPr marL="0" lvl="0" indent="0" algn="l" rtl="0">
              <a:spcBef>
                <a:spcPts val="0"/>
              </a:spcBef>
              <a:spcAft>
                <a:spcPts val="0"/>
              </a:spcAft>
              <a:buNone/>
            </a:pPr>
            <a:endParaRPr/>
          </a:p>
        </p:txBody>
      </p:sp>
      <p:pic>
        <p:nvPicPr>
          <p:cNvPr id="180" name="Google Shape;180;p33"/>
          <p:cNvPicPr preferRelativeResize="0"/>
          <p:nvPr/>
        </p:nvPicPr>
        <p:blipFill>
          <a:blip r:embed="rId3">
            <a:alphaModFix/>
          </a:blip>
          <a:stretch>
            <a:fillRect/>
          </a:stretch>
        </p:blipFill>
        <p:spPr>
          <a:xfrm>
            <a:off x="925500" y="1070010"/>
            <a:ext cx="7103206" cy="35585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457200" y="594360"/>
            <a:ext cx="7086600" cy="6858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sz="2100"/>
              <a:t>Unified Data + Field Management</a:t>
            </a:r>
            <a:endParaRPr sz="2100"/>
          </a:p>
          <a:p>
            <a:pPr marL="0" lvl="0" indent="0" algn="l" rtl="0">
              <a:lnSpc>
                <a:spcPct val="100000"/>
              </a:lnSpc>
              <a:spcBef>
                <a:spcPts val="0"/>
              </a:spcBef>
              <a:spcAft>
                <a:spcPts val="0"/>
              </a:spcAft>
              <a:buClr>
                <a:schemeClr val="dk1"/>
              </a:buClr>
              <a:buSzPct val="91666"/>
              <a:buFont typeface="Arial"/>
              <a:buNone/>
            </a:pPr>
            <a:r>
              <a:rPr lang="en" sz="1200"/>
              <a:t>What we need to get there (Components)</a:t>
            </a:r>
            <a:endParaRPr sz="2100"/>
          </a:p>
          <a:p>
            <a:pPr marL="0" lvl="0" indent="0" algn="l" rtl="0">
              <a:spcBef>
                <a:spcPts val="0"/>
              </a:spcBef>
              <a:spcAft>
                <a:spcPts val="0"/>
              </a:spcAft>
              <a:buNone/>
            </a:pPr>
            <a:endParaRPr/>
          </a:p>
        </p:txBody>
      </p:sp>
      <p:sp>
        <p:nvSpPr>
          <p:cNvPr id="75" name="Google Shape;75;p17"/>
          <p:cNvSpPr txBox="1"/>
          <p:nvPr/>
        </p:nvSpPr>
        <p:spPr>
          <a:xfrm>
            <a:off x="525750" y="1043100"/>
            <a:ext cx="6902100" cy="3224442"/>
          </a:xfrm>
          <a:prstGeom prst="rect">
            <a:avLst/>
          </a:prstGeom>
          <a:noFill/>
          <a:ln>
            <a:noFill/>
          </a:ln>
        </p:spPr>
        <p:txBody>
          <a:bodyPr spcFirstLastPara="1" wrap="square" lIns="91425" tIns="91425" rIns="91425" bIns="91425" anchor="t" anchorCtr="0">
            <a:spAutoFit/>
          </a:bodyPr>
          <a:lstStyle/>
          <a:p>
            <a:pPr marL="457200" lvl="0" indent="-317500" algn="l" rtl="0">
              <a:lnSpc>
                <a:spcPct val="90000"/>
              </a:lnSpc>
              <a:spcBef>
                <a:spcPts val="1000"/>
              </a:spcBef>
              <a:spcAft>
                <a:spcPts val="0"/>
              </a:spcAft>
              <a:buClr>
                <a:schemeClr val="dk1"/>
              </a:buClr>
              <a:buSzPts val="1400"/>
              <a:buChar char="-"/>
            </a:pPr>
            <a:r>
              <a:rPr lang="en" sz="1300" dirty="0">
                <a:solidFill>
                  <a:schemeClr val="dk1"/>
                </a:solidFill>
              </a:rPr>
              <a:t>Event Management Platform/Front End Tool for collecting manual information</a:t>
            </a:r>
            <a:endParaRPr sz="1300">
              <a:solidFill>
                <a:schemeClr val="dk1"/>
              </a:solidFill>
            </a:endParaRPr>
          </a:p>
          <a:p>
            <a:pPr marL="914400" lvl="1" indent="-317500" algn="l" rtl="0">
              <a:lnSpc>
                <a:spcPct val="90000"/>
              </a:lnSpc>
              <a:spcBef>
                <a:spcPts val="0"/>
              </a:spcBef>
              <a:spcAft>
                <a:spcPts val="0"/>
              </a:spcAft>
              <a:buClr>
                <a:schemeClr val="dk1"/>
              </a:buClr>
              <a:buSzPts val="1400"/>
              <a:buChar char="-"/>
            </a:pPr>
            <a:r>
              <a:rPr lang="en" sz="1000" dirty="0">
                <a:solidFill>
                  <a:schemeClr val="dk1"/>
                </a:solidFill>
              </a:rPr>
              <a:t>Accessible via mobile</a:t>
            </a:r>
            <a:endParaRPr sz="1000">
              <a:solidFill>
                <a:schemeClr val="dk1"/>
              </a:solidFill>
            </a:endParaRPr>
          </a:p>
          <a:p>
            <a:pPr marL="914400" lvl="1" indent="-317500" algn="l" rtl="0">
              <a:lnSpc>
                <a:spcPct val="90000"/>
              </a:lnSpc>
              <a:spcBef>
                <a:spcPts val="0"/>
              </a:spcBef>
              <a:spcAft>
                <a:spcPts val="0"/>
              </a:spcAft>
              <a:buClr>
                <a:schemeClr val="dk1"/>
              </a:buClr>
              <a:buSzPts val="1400"/>
              <a:buChar char="-"/>
            </a:pPr>
            <a:r>
              <a:rPr lang="en" sz="1000" dirty="0">
                <a:solidFill>
                  <a:schemeClr val="dk1"/>
                </a:solidFill>
              </a:rPr>
              <a:t>Momentum controlled users and permissions</a:t>
            </a:r>
            <a:endParaRPr sz="1000">
              <a:solidFill>
                <a:schemeClr val="dk1"/>
              </a:solidFill>
            </a:endParaRPr>
          </a:p>
          <a:p>
            <a:pPr marL="914400" lvl="1" indent="-317500" algn="l" rtl="0">
              <a:lnSpc>
                <a:spcPct val="90000"/>
              </a:lnSpc>
              <a:spcBef>
                <a:spcPts val="0"/>
              </a:spcBef>
              <a:spcAft>
                <a:spcPts val="0"/>
              </a:spcAft>
              <a:buClr>
                <a:schemeClr val="dk1"/>
              </a:buClr>
              <a:buSzPts val="1400"/>
              <a:buChar char="-"/>
            </a:pPr>
            <a:r>
              <a:rPr lang="en" sz="1000" dirty="0">
                <a:solidFill>
                  <a:schemeClr val="dk1"/>
                </a:solidFill>
              </a:rPr>
              <a:t>Customizable fields encompassing all events</a:t>
            </a:r>
            <a:endParaRPr sz="1000">
              <a:solidFill>
                <a:schemeClr val="dk1"/>
              </a:solidFill>
            </a:endParaRPr>
          </a:p>
          <a:p>
            <a:pPr marL="914400" lvl="1" indent="-317500" algn="l" rtl="0">
              <a:lnSpc>
                <a:spcPct val="90000"/>
              </a:lnSpc>
              <a:spcBef>
                <a:spcPts val="0"/>
              </a:spcBef>
              <a:spcAft>
                <a:spcPts val="0"/>
              </a:spcAft>
              <a:buClr>
                <a:schemeClr val="dk1"/>
              </a:buClr>
              <a:buSzPts val="1400"/>
              <a:buChar char="-"/>
            </a:pPr>
            <a:r>
              <a:rPr lang="en" sz="1000" dirty="0">
                <a:solidFill>
                  <a:schemeClr val="dk1"/>
                </a:solidFill>
              </a:rPr>
              <a:t>Built in reminders and schedule for missing fields/recaps for past events</a:t>
            </a:r>
            <a:endParaRPr sz="1000">
              <a:solidFill>
                <a:schemeClr val="dk1"/>
              </a:solidFill>
            </a:endParaRPr>
          </a:p>
          <a:p>
            <a:pPr marL="914400" lvl="1" indent="-317500" algn="l" rtl="0">
              <a:lnSpc>
                <a:spcPct val="90000"/>
              </a:lnSpc>
              <a:spcBef>
                <a:spcPts val="0"/>
              </a:spcBef>
              <a:spcAft>
                <a:spcPts val="0"/>
              </a:spcAft>
              <a:buClr>
                <a:schemeClr val="dk1"/>
              </a:buClr>
              <a:buSzPts val="1400"/>
              <a:buChar char="-"/>
            </a:pPr>
            <a:r>
              <a:rPr lang="en" sz="1000" dirty="0">
                <a:solidFill>
                  <a:schemeClr val="dk1"/>
                </a:solidFill>
              </a:rPr>
              <a:t>Calendar view</a:t>
            </a:r>
            <a:endParaRPr sz="1000">
              <a:solidFill>
                <a:schemeClr val="dk1"/>
              </a:solidFill>
            </a:endParaRPr>
          </a:p>
          <a:p>
            <a:pPr marL="914400" lvl="1" indent="-317500" algn="l" rtl="0">
              <a:lnSpc>
                <a:spcPct val="90000"/>
              </a:lnSpc>
              <a:spcBef>
                <a:spcPts val="0"/>
              </a:spcBef>
              <a:spcAft>
                <a:spcPts val="0"/>
              </a:spcAft>
              <a:buClr>
                <a:schemeClr val="dk1"/>
              </a:buClr>
              <a:buSzPts val="1400"/>
              <a:buChar char="-"/>
            </a:pPr>
            <a:r>
              <a:rPr lang="en" sz="1000" dirty="0">
                <a:solidFill>
                  <a:schemeClr val="dk1"/>
                </a:solidFill>
              </a:rPr>
              <a:t>API data pipeline</a:t>
            </a:r>
            <a:endParaRPr sz="1000">
              <a:solidFill>
                <a:schemeClr val="dk1"/>
              </a:solidFill>
            </a:endParaRPr>
          </a:p>
          <a:p>
            <a:pPr marL="457200" lvl="0" indent="-311150" algn="l" rtl="0">
              <a:lnSpc>
                <a:spcPct val="90000"/>
              </a:lnSpc>
              <a:spcBef>
                <a:spcPts val="0"/>
              </a:spcBef>
              <a:spcAft>
                <a:spcPts val="0"/>
              </a:spcAft>
              <a:buClr>
                <a:schemeClr val="dk1"/>
              </a:buClr>
              <a:buSzPts val="1300"/>
              <a:buChar char="-"/>
            </a:pPr>
            <a:r>
              <a:rPr lang="en" sz="1300" dirty="0">
                <a:solidFill>
                  <a:schemeClr val="dk1"/>
                </a:solidFill>
              </a:rPr>
              <a:t>Momentum owned and developed Cloud Database for storage and sandbox (VZDB1 Azure DB)</a:t>
            </a:r>
            <a:endParaRPr sz="1300">
              <a:solidFill>
                <a:schemeClr val="dk1"/>
              </a:solidFill>
            </a:endParaRPr>
          </a:p>
          <a:p>
            <a:pPr marL="457200" indent="-311150">
              <a:lnSpc>
                <a:spcPct val="90000"/>
              </a:lnSpc>
              <a:buClr>
                <a:schemeClr val="dk1"/>
              </a:buClr>
              <a:buSzPts val="1300"/>
              <a:buChar char="-"/>
            </a:pPr>
            <a:r>
              <a:rPr lang="en" sz="1300" dirty="0">
                <a:solidFill>
                  <a:schemeClr val="dk1"/>
                </a:solidFill>
              </a:rPr>
              <a:t>Direct Data Pipeline development with ALL VZ Experiential Data Sources:</a:t>
            </a:r>
            <a:endParaRPr sz="1300" dirty="0">
              <a:solidFill>
                <a:schemeClr val="dk1"/>
              </a:solidFill>
            </a:endParaRPr>
          </a:p>
          <a:p>
            <a:pPr marL="914400" lvl="1" indent="-311150" algn="l" rtl="0">
              <a:lnSpc>
                <a:spcPct val="90000"/>
              </a:lnSpc>
              <a:spcBef>
                <a:spcPts val="0"/>
              </a:spcBef>
              <a:spcAft>
                <a:spcPts val="0"/>
              </a:spcAft>
              <a:buClr>
                <a:schemeClr val="dk1"/>
              </a:buClr>
              <a:buSzPts val="1300"/>
              <a:buChar char="-"/>
            </a:pPr>
            <a:r>
              <a:rPr lang="en" sz="1000" dirty="0">
                <a:solidFill>
                  <a:schemeClr val="dk1"/>
                </a:solidFill>
              </a:rPr>
              <a:t>Master Calendar/Schedule of Events and Event Details</a:t>
            </a:r>
            <a:endParaRPr sz="1000">
              <a:solidFill>
                <a:schemeClr val="dk1"/>
              </a:solidFill>
            </a:endParaRPr>
          </a:p>
          <a:p>
            <a:pPr marL="914400" lvl="1" indent="-311150" algn="l" rtl="0">
              <a:lnSpc>
                <a:spcPct val="90000"/>
              </a:lnSpc>
              <a:spcBef>
                <a:spcPts val="0"/>
              </a:spcBef>
              <a:spcAft>
                <a:spcPts val="0"/>
              </a:spcAft>
              <a:buClr>
                <a:schemeClr val="dk1"/>
              </a:buClr>
              <a:buSzPts val="1300"/>
              <a:buChar char="-"/>
            </a:pPr>
            <a:r>
              <a:rPr lang="en" sz="1000" dirty="0">
                <a:solidFill>
                  <a:schemeClr val="dk1"/>
                </a:solidFill>
              </a:rPr>
              <a:t>Common Backend</a:t>
            </a:r>
            <a:endParaRPr sz="1000">
              <a:solidFill>
                <a:schemeClr val="dk1"/>
              </a:solidFill>
            </a:endParaRPr>
          </a:p>
          <a:p>
            <a:pPr marL="914400" lvl="1" indent="-311150" algn="l" rtl="0">
              <a:lnSpc>
                <a:spcPct val="90000"/>
              </a:lnSpc>
              <a:spcBef>
                <a:spcPts val="0"/>
              </a:spcBef>
              <a:spcAft>
                <a:spcPts val="0"/>
              </a:spcAft>
              <a:buClr>
                <a:schemeClr val="dk1"/>
              </a:buClr>
              <a:buSzPts val="1300"/>
              <a:buChar char="-"/>
            </a:pPr>
            <a:r>
              <a:rPr lang="en" sz="1000" dirty="0">
                <a:solidFill>
                  <a:schemeClr val="dk1"/>
                </a:solidFill>
              </a:rPr>
              <a:t>QR Tiger</a:t>
            </a:r>
            <a:endParaRPr sz="1000">
              <a:solidFill>
                <a:schemeClr val="dk1"/>
              </a:solidFill>
            </a:endParaRPr>
          </a:p>
          <a:p>
            <a:pPr marL="914400" lvl="1" indent="-311150" algn="l" rtl="0">
              <a:lnSpc>
                <a:spcPct val="90000"/>
              </a:lnSpc>
              <a:spcBef>
                <a:spcPts val="0"/>
              </a:spcBef>
              <a:spcAft>
                <a:spcPts val="0"/>
              </a:spcAft>
              <a:buClr>
                <a:schemeClr val="dk1"/>
              </a:buClr>
              <a:buSzPts val="1300"/>
              <a:buChar char="-"/>
            </a:pPr>
            <a:r>
              <a:rPr lang="en" sz="1000" dirty="0">
                <a:solidFill>
                  <a:schemeClr val="dk1"/>
                </a:solidFill>
              </a:rPr>
              <a:t>Qualtrics (Survey)</a:t>
            </a:r>
            <a:endParaRPr sz="1000">
              <a:solidFill>
                <a:schemeClr val="dk1"/>
              </a:solidFill>
            </a:endParaRPr>
          </a:p>
          <a:p>
            <a:pPr marL="914400" lvl="1" indent="-311150" algn="l" rtl="0">
              <a:lnSpc>
                <a:spcPct val="90000"/>
              </a:lnSpc>
              <a:spcBef>
                <a:spcPts val="0"/>
              </a:spcBef>
              <a:spcAft>
                <a:spcPts val="0"/>
              </a:spcAft>
              <a:buClr>
                <a:schemeClr val="dk1"/>
              </a:buClr>
              <a:buSzPts val="1300"/>
              <a:buChar char="-"/>
            </a:pPr>
            <a:r>
              <a:rPr lang="en" sz="1000" dirty="0">
                <a:solidFill>
                  <a:schemeClr val="dk1"/>
                </a:solidFill>
              </a:rPr>
              <a:t>Verizon Adobe Analytics Files</a:t>
            </a:r>
            <a:endParaRPr sz="1000">
              <a:solidFill>
                <a:schemeClr val="dk1"/>
              </a:solidFill>
            </a:endParaRPr>
          </a:p>
          <a:p>
            <a:pPr marL="914400" lvl="1" indent="-311150" algn="l" rtl="0">
              <a:lnSpc>
                <a:spcPct val="90000"/>
              </a:lnSpc>
              <a:spcBef>
                <a:spcPts val="0"/>
              </a:spcBef>
              <a:spcAft>
                <a:spcPts val="0"/>
              </a:spcAft>
              <a:buClr>
                <a:schemeClr val="dk1"/>
              </a:buClr>
              <a:buSzPts val="1300"/>
              <a:buChar char="-"/>
            </a:pPr>
            <a:r>
              <a:rPr lang="en" sz="1000" dirty="0">
                <a:solidFill>
                  <a:schemeClr val="dk1"/>
                </a:solidFill>
              </a:rPr>
              <a:t>BA/BL/FM Collected manual on-site information</a:t>
            </a:r>
            <a:endParaRPr sz="1000">
              <a:solidFill>
                <a:schemeClr val="dk1"/>
              </a:solidFill>
            </a:endParaRPr>
          </a:p>
          <a:p>
            <a:pPr marL="457200" lvl="0" indent="-311150" algn="l" rtl="0">
              <a:lnSpc>
                <a:spcPct val="90000"/>
              </a:lnSpc>
              <a:spcBef>
                <a:spcPts val="0"/>
              </a:spcBef>
              <a:spcAft>
                <a:spcPts val="0"/>
              </a:spcAft>
              <a:buClr>
                <a:schemeClr val="dk1"/>
              </a:buClr>
              <a:buSzPts val="1300"/>
              <a:buChar char="-"/>
            </a:pPr>
            <a:r>
              <a:rPr lang="en" sz="1300" dirty="0">
                <a:solidFill>
                  <a:schemeClr val="dk1"/>
                </a:solidFill>
              </a:rPr>
              <a:t>SOP/System of Processes and cadence for Data Governance, Auditing, and regular maintenance and QA</a:t>
            </a:r>
            <a:endParaRPr sz="1300">
              <a:solidFill>
                <a:schemeClr val="dk1"/>
              </a:solidFill>
            </a:endParaRPr>
          </a:p>
          <a:p>
            <a:pPr marL="914400" lvl="1" indent="-311150">
              <a:lnSpc>
                <a:spcPct val="90000"/>
              </a:lnSpc>
              <a:buClr>
                <a:schemeClr val="dk1"/>
              </a:buClr>
              <a:buSzPts val="1300"/>
              <a:buChar char="-"/>
            </a:pPr>
            <a:r>
              <a:rPr lang="en" sz="1000" dirty="0">
                <a:solidFill>
                  <a:schemeClr val="dk1"/>
                </a:solidFill>
              </a:rPr>
              <a:t>Schedule for data source updates</a:t>
            </a:r>
            <a:endParaRPr sz="1000" dirty="0">
              <a:solidFill>
                <a:schemeClr val="dk1"/>
              </a:solidFill>
            </a:endParaRPr>
          </a:p>
          <a:p>
            <a:pPr marL="0" lvl="0" indent="0" algn="l" rtl="0">
              <a:spcBef>
                <a:spcPts val="0"/>
              </a:spcBef>
              <a:spcAft>
                <a:spcPts val="0"/>
              </a:spcAft>
              <a:buNone/>
            </a:pPr>
            <a:endParaRPr sz="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4"/>
          <p:cNvSpPr txBox="1">
            <a:spLocks noGrp="1"/>
          </p:cNvSpPr>
          <p:nvPr>
            <p:ph type="title"/>
          </p:nvPr>
        </p:nvSpPr>
        <p:spPr>
          <a:xfrm>
            <a:off x="517300" y="620900"/>
            <a:ext cx="7026600" cy="3363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u="sng">
                <a:solidFill>
                  <a:schemeClr val="hlink"/>
                </a:solidFill>
                <a:hlinkClick r:id="rId3"/>
              </a:rPr>
              <a:t>LIVEGAUGE</a:t>
            </a:r>
            <a:endParaRPr sz="2400"/>
          </a:p>
          <a:p>
            <a:pPr marL="0" lvl="0" indent="0" algn="l" rtl="0">
              <a:spcBef>
                <a:spcPts val="0"/>
              </a:spcBef>
              <a:spcAft>
                <a:spcPts val="0"/>
              </a:spcAft>
              <a:buNone/>
            </a:pPr>
            <a:endParaRPr sz="2600"/>
          </a:p>
        </p:txBody>
      </p:sp>
      <p:sp>
        <p:nvSpPr>
          <p:cNvPr id="186" name="Google Shape;186;p34"/>
          <p:cNvSpPr txBox="1">
            <a:spLocks noGrp="1"/>
          </p:cNvSpPr>
          <p:nvPr>
            <p:ph type="title"/>
          </p:nvPr>
        </p:nvSpPr>
        <p:spPr>
          <a:xfrm>
            <a:off x="517300" y="1144050"/>
            <a:ext cx="3715800" cy="3615000"/>
          </a:xfrm>
          <a:prstGeom prst="rect">
            <a:avLst/>
          </a:prstGeom>
        </p:spPr>
        <p:txBody>
          <a:bodyPr spcFirstLastPara="1" wrap="square" lIns="0" tIns="0" rIns="0" bIns="0" anchor="t" anchorCtr="0">
            <a:noAutofit/>
          </a:bodyPr>
          <a:lstStyle/>
          <a:p>
            <a:pPr marL="457200" lvl="0" indent="-298450" algn="l" rtl="0">
              <a:lnSpc>
                <a:spcPct val="100000"/>
              </a:lnSpc>
              <a:spcBef>
                <a:spcPts val="0"/>
              </a:spcBef>
              <a:spcAft>
                <a:spcPts val="0"/>
              </a:spcAft>
              <a:buClr>
                <a:srgbClr val="222222"/>
              </a:buClr>
              <a:buSzPts val="1100"/>
              <a:buChar char="●"/>
            </a:pPr>
            <a:r>
              <a:rPr lang="en" sz="1100">
                <a:solidFill>
                  <a:srgbClr val="222222"/>
                </a:solidFill>
              </a:rPr>
              <a:t>Reco’d by our Canada MOMO office</a:t>
            </a:r>
            <a:endParaRPr sz="1100">
              <a:solidFill>
                <a:srgbClr val="222222"/>
              </a:solidFill>
            </a:endParaRPr>
          </a:p>
          <a:p>
            <a:pPr marL="457200" lvl="0" indent="-298450" algn="l" rtl="0">
              <a:lnSpc>
                <a:spcPct val="100000"/>
              </a:lnSpc>
              <a:spcBef>
                <a:spcPts val="0"/>
              </a:spcBef>
              <a:spcAft>
                <a:spcPts val="0"/>
              </a:spcAft>
              <a:buClr>
                <a:srgbClr val="222222"/>
              </a:buClr>
              <a:buSzPts val="1100"/>
              <a:buChar char="●"/>
            </a:pPr>
            <a:r>
              <a:rPr lang="en" sz="1100">
                <a:solidFill>
                  <a:srgbClr val="222222"/>
                </a:solidFill>
              </a:rPr>
              <a:t>Based on location = we get weather data, other event data, and demographic data</a:t>
            </a:r>
            <a:endParaRPr sz="1100">
              <a:solidFill>
                <a:srgbClr val="222222"/>
              </a:solidFill>
            </a:endParaRPr>
          </a:p>
          <a:p>
            <a:pPr marL="457200" lvl="0" indent="-298450" algn="l" rtl="0">
              <a:lnSpc>
                <a:spcPct val="100000"/>
              </a:lnSpc>
              <a:spcBef>
                <a:spcPts val="0"/>
              </a:spcBef>
              <a:spcAft>
                <a:spcPts val="0"/>
              </a:spcAft>
              <a:buClr>
                <a:srgbClr val="222222"/>
              </a:buClr>
              <a:buSzPts val="1100"/>
              <a:buChar char="●"/>
            </a:pPr>
            <a:r>
              <a:rPr lang="en" sz="1100">
                <a:solidFill>
                  <a:srgbClr val="222222"/>
                </a:solidFill>
              </a:rPr>
              <a:t>Smart qr codes</a:t>
            </a:r>
            <a:endParaRPr sz="1100">
              <a:solidFill>
                <a:srgbClr val="222222"/>
              </a:solidFill>
            </a:endParaRPr>
          </a:p>
          <a:p>
            <a:pPr marL="914400" lvl="1" indent="-298450" algn="l" rtl="0">
              <a:lnSpc>
                <a:spcPct val="100000"/>
              </a:lnSpc>
              <a:spcBef>
                <a:spcPts val="0"/>
              </a:spcBef>
              <a:spcAft>
                <a:spcPts val="0"/>
              </a:spcAft>
              <a:buClr>
                <a:srgbClr val="222222"/>
              </a:buClr>
              <a:buSzPts val="1100"/>
              <a:buChar char="○"/>
            </a:pPr>
            <a:r>
              <a:rPr lang="en" sz="1100">
                <a:solidFill>
                  <a:srgbClr val="222222"/>
                </a:solidFill>
              </a:rPr>
              <a:t>Logic, data points</a:t>
            </a:r>
            <a:endParaRPr sz="1100">
              <a:solidFill>
                <a:srgbClr val="222222"/>
              </a:solidFill>
            </a:endParaRPr>
          </a:p>
          <a:p>
            <a:pPr marL="914400" lvl="1" indent="-298450" algn="l" rtl="0">
              <a:lnSpc>
                <a:spcPct val="100000"/>
              </a:lnSpc>
              <a:spcBef>
                <a:spcPts val="0"/>
              </a:spcBef>
              <a:spcAft>
                <a:spcPts val="0"/>
              </a:spcAft>
              <a:buClr>
                <a:srgbClr val="222222"/>
              </a:buClr>
              <a:buSzPts val="1100"/>
              <a:buChar char="○"/>
            </a:pPr>
            <a:r>
              <a:rPr lang="en" sz="1100">
                <a:solidFill>
                  <a:srgbClr val="222222"/>
                </a:solidFill>
              </a:rPr>
              <a:t>Demographic data, can tie these qr codes back to the event they are being used at</a:t>
            </a:r>
            <a:endParaRPr sz="1100">
              <a:solidFill>
                <a:srgbClr val="222222"/>
              </a:solidFill>
            </a:endParaRPr>
          </a:p>
          <a:p>
            <a:pPr marL="457200" lvl="0" indent="-298450" algn="l" rtl="0">
              <a:lnSpc>
                <a:spcPct val="100000"/>
              </a:lnSpc>
              <a:spcBef>
                <a:spcPts val="0"/>
              </a:spcBef>
              <a:spcAft>
                <a:spcPts val="0"/>
              </a:spcAft>
              <a:buClr>
                <a:srgbClr val="222222"/>
              </a:buClr>
              <a:buSzPts val="1100"/>
              <a:buChar char="●"/>
            </a:pPr>
            <a:r>
              <a:rPr lang="en" sz="1100">
                <a:solidFill>
                  <a:srgbClr val="222222"/>
                </a:solidFill>
              </a:rPr>
              <a:t>They don't have a calendar </a:t>
            </a:r>
            <a:endParaRPr sz="1100">
              <a:solidFill>
                <a:srgbClr val="222222"/>
              </a:solidFill>
            </a:endParaRPr>
          </a:p>
          <a:p>
            <a:pPr marL="914400" lvl="1" indent="-298450" algn="l" rtl="0">
              <a:lnSpc>
                <a:spcPct val="100000"/>
              </a:lnSpc>
              <a:spcBef>
                <a:spcPts val="0"/>
              </a:spcBef>
              <a:spcAft>
                <a:spcPts val="0"/>
              </a:spcAft>
              <a:buClr>
                <a:srgbClr val="222222"/>
              </a:buClr>
              <a:buSzPts val="1100"/>
              <a:buChar char="○"/>
            </a:pPr>
            <a:r>
              <a:rPr lang="en" sz="1100">
                <a:solidFill>
                  <a:srgbClr val="222222"/>
                </a:solidFill>
              </a:rPr>
              <a:t>Can do an export of events in a timeframe</a:t>
            </a:r>
            <a:endParaRPr sz="1100">
              <a:solidFill>
                <a:srgbClr val="222222"/>
              </a:solidFill>
            </a:endParaRPr>
          </a:p>
          <a:p>
            <a:pPr marL="457200" lvl="0" indent="-298450" algn="l" rtl="0">
              <a:lnSpc>
                <a:spcPct val="100000"/>
              </a:lnSpc>
              <a:spcBef>
                <a:spcPts val="0"/>
              </a:spcBef>
              <a:spcAft>
                <a:spcPts val="0"/>
              </a:spcAft>
              <a:buClr>
                <a:srgbClr val="222222"/>
              </a:buClr>
              <a:buSzPts val="1100"/>
              <a:buChar char="●"/>
            </a:pPr>
            <a:r>
              <a:rPr lang="en" sz="1100">
                <a:solidFill>
                  <a:srgbClr val="222222"/>
                </a:solidFill>
              </a:rPr>
              <a:t>They do have sensor devices like mesh, which can be tied back to the events as well but those aren’t mandatory to use. Devices can collect data offline.</a:t>
            </a:r>
            <a:endParaRPr sz="1100">
              <a:solidFill>
                <a:srgbClr val="222222"/>
              </a:solidFill>
            </a:endParaRPr>
          </a:p>
          <a:p>
            <a:pPr marL="457200" lvl="0" indent="-298450" algn="l" rtl="0">
              <a:lnSpc>
                <a:spcPct val="100000"/>
              </a:lnSpc>
              <a:spcBef>
                <a:spcPts val="0"/>
              </a:spcBef>
              <a:spcAft>
                <a:spcPts val="0"/>
              </a:spcAft>
              <a:buClr>
                <a:srgbClr val="222222"/>
              </a:buClr>
              <a:buSzPts val="1100"/>
              <a:buChar char="●"/>
            </a:pPr>
            <a:r>
              <a:rPr lang="en" sz="1100">
                <a:solidFill>
                  <a:srgbClr val="222222"/>
                </a:solidFill>
              </a:rPr>
              <a:t>Link on browser for BA’s to recap, they will only have access to recap/upload photos</a:t>
            </a:r>
            <a:endParaRPr sz="1100">
              <a:solidFill>
                <a:srgbClr val="222222"/>
              </a:solidFill>
            </a:endParaRPr>
          </a:p>
          <a:p>
            <a:pPr marL="457200" lvl="0" indent="-298450" algn="l" rtl="0">
              <a:lnSpc>
                <a:spcPct val="100000"/>
              </a:lnSpc>
              <a:spcBef>
                <a:spcPts val="0"/>
              </a:spcBef>
              <a:spcAft>
                <a:spcPts val="0"/>
              </a:spcAft>
              <a:buClr>
                <a:srgbClr val="222222"/>
              </a:buClr>
              <a:buSzPts val="1100"/>
              <a:buChar char="●"/>
            </a:pPr>
            <a:r>
              <a:rPr lang="en" sz="1100">
                <a:solidFill>
                  <a:srgbClr val="222222"/>
                </a:solidFill>
              </a:rPr>
              <a:t>Cost is TBD– they are sending a MSA, can do month to month billing</a:t>
            </a:r>
            <a:endParaRPr sz="1100">
              <a:solidFill>
                <a:srgbClr val="222222"/>
              </a:solidFill>
            </a:endParaRPr>
          </a:p>
          <a:p>
            <a:pPr marL="0" lvl="0" indent="0" algn="l" rtl="0">
              <a:lnSpc>
                <a:spcPct val="100000"/>
              </a:lnSpc>
              <a:spcBef>
                <a:spcPts val="0"/>
              </a:spcBef>
              <a:spcAft>
                <a:spcPts val="0"/>
              </a:spcAft>
              <a:buNone/>
            </a:pPr>
            <a:endParaRPr sz="1100">
              <a:solidFill>
                <a:srgbClr val="222222"/>
              </a:solidFill>
            </a:endParaRPr>
          </a:p>
          <a:p>
            <a:pPr marL="0" lvl="0" indent="0" algn="l" rtl="0">
              <a:spcBef>
                <a:spcPts val="0"/>
              </a:spcBef>
              <a:spcAft>
                <a:spcPts val="0"/>
              </a:spcAft>
              <a:buClr>
                <a:schemeClr val="dk1"/>
              </a:buClr>
              <a:buSzPts val="1100"/>
              <a:buFont typeface="Arial"/>
              <a:buNone/>
            </a:pPr>
            <a:endParaRPr sz="1100" b="0"/>
          </a:p>
        </p:txBody>
      </p:sp>
      <p:sp>
        <p:nvSpPr>
          <p:cNvPr id="187" name="Google Shape;187;p34"/>
          <p:cNvSpPr txBox="1">
            <a:spLocks noGrp="1"/>
          </p:cNvSpPr>
          <p:nvPr>
            <p:ph type="sldNum" idx="12"/>
          </p:nvPr>
        </p:nvSpPr>
        <p:spPr>
          <a:xfrm>
            <a:off x="8458200" y="4700016"/>
            <a:ext cx="228600" cy="228600"/>
          </a:xfrm>
          <a:prstGeom prst="rect">
            <a:avLst/>
          </a:prstGeom>
        </p:spPr>
        <p:txBody>
          <a:bodyPr spcFirstLastPara="1" wrap="square" lIns="0" tIns="0" rIns="0" bIns="0" anchor="b" anchorCtr="0">
            <a:normAutofit/>
          </a:bodyPr>
          <a:lstStyle/>
          <a:p>
            <a:pPr marL="0" lvl="0" indent="0" algn="r" rtl="0">
              <a:spcBef>
                <a:spcPts val="0"/>
              </a:spcBef>
              <a:spcAft>
                <a:spcPts val="0"/>
              </a:spcAft>
              <a:buClr>
                <a:srgbClr val="000000"/>
              </a:buClr>
              <a:buFont typeface="Arial"/>
              <a:buNone/>
            </a:pPr>
            <a:fld id="{00000000-1234-1234-1234-123412341234}" type="slidenum">
              <a:rPr lang="en"/>
              <a:t>20</a:t>
            </a:fld>
            <a:endParaRPr/>
          </a:p>
        </p:txBody>
      </p:sp>
      <p:pic>
        <p:nvPicPr>
          <p:cNvPr id="188" name="Google Shape;188;p34"/>
          <p:cNvPicPr preferRelativeResize="0"/>
          <p:nvPr/>
        </p:nvPicPr>
        <p:blipFill>
          <a:blip r:embed="rId4">
            <a:alphaModFix/>
          </a:blip>
          <a:stretch>
            <a:fillRect/>
          </a:stretch>
        </p:blipFill>
        <p:spPr>
          <a:xfrm>
            <a:off x="4269425" y="793475"/>
            <a:ext cx="4620649" cy="3142400"/>
          </a:xfrm>
          <a:prstGeom prst="rect">
            <a:avLst/>
          </a:prstGeom>
          <a:noFill/>
          <a:ln>
            <a:noFill/>
          </a:ln>
        </p:spPr>
      </p:pic>
      <p:pic>
        <p:nvPicPr>
          <p:cNvPr id="189" name="Google Shape;189;p34"/>
          <p:cNvPicPr preferRelativeResize="0"/>
          <p:nvPr/>
        </p:nvPicPr>
        <p:blipFill>
          <a:blip r:embed="rId5">
            <a:alphaModFix/>
          </a:blip>
          <a:stretch>
            <a:fillRect/>
          </a:stretch>
        </p:blipFill>
        <p:spPr>
          <a:xfrm>
            <a:off x="4492874" y="2464875"/>
            <a:ext cx="4438499" cy="24637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3"/>
        <p:cNvGrpSpPr/>
        <p:nvPr/>
      </p:nvGrpSpPr>
      <p:grpSpPr>
        <a:xfrm>
          <a:off x="0" y="0"/>
          <a:ext cx="0" cy="0"/>
          <a:chOff x="0" y="0"/>
          <a:chExt cx="0" cy="0"/>
        </a:xfrm>
      </p:grpSpPr>
      <p:sp>
        <p:nvSpPr>
          <p:cNvPr id="194" name="Google Shape;194;p35"/>
          <p:cNvSpPr txBox="1">
            <a:spLocks noGrp="1"/>
          </p:cNvSpPr>
          <p:nvPr>
            <p:ph type="title"/>
          </p:nvPr>
        </p:nvSpPr>
        <p:spPr>
          <a:xfrm>
            <a:off x="457200" y="594360"/>
            <a:ext cx="7086600" cy="685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solidFill>
                  <a:schemeClr val="lt1"/>
                </a:solidFill>
              </a:rPr>
              <a:t>graveyard</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body" idx="1"/>
          </p:nvPr>
        </p:nvSpPr>
        <p:spPr>
          <a:xfrm flipH="1">
            <a:off x="272750" y="1188100"/>
            <a:ext cx="1844400" cy="758700"/>
          </a:xfrm>
          <a:prstGeom prst="rect">
            <a:avLst/>
          </a:prstGeom>
        </p:spPr>
        <p:txBody>
          <a:bodyPr spcFirstLastPara="1" wrap="square" lIns="0" tIns="0" rIns="0" bIns="0" anchor="t" anchorCtr="0">
            <a:noAutofit/>
          </a:bodyPr>
          <a:lstStyle/>
          <a:p>
            <a:pPr marL="457200" lvl="0" indent="-284162" algn="l" rtl="0">
              <a:lnSpc>
                <a:spcPct val="80000"/>
              </a:lnSpc>
              <a:spcBef>
                <a:spcPts val="900"/>
              </a:spcBef>
              <a:spcAft>
                <a:spcPts val="0"/>
              </a:spcAft>
              <a:buSzPts val="875"/>
              <a:buChar char="-"/>
            </a:pPr>
            <a:r>
              <a:rPr lang="en" sz="875">
                <a:solidFill>
                  <a:schemeClr val="dk1"/>
                </a:solidFill>
              </a:rPr>
              <a:t>When considering key features, API abilities, and per user cost–Brandscopic is the leading platform. </a:t>
            </a:r>
            <a:endParaRPr sz="875">
              <a:solidFill>
                <a:schemeClr val="dk1"/>
              </a:solidFill>
            </a:endParaRPr>
          </a:p>
          <a:p>
            <a:pPr marL="457200" lvl="0" indent="0" algn="l" rtl="0">
              <a:lnSpc>
                <a:spcPct val="80000"/>
              </a:lnSpc>
              <a:spcBef>
                <a:spcPts val="1200"/>
              </a:spcBef>
              <a:spcAft>
                <a:spcPts val="0"/>
              </a:spcAft>
              <a:buSzPts val="275"/>
              <a:buNone/>
            </a:pPr>
            <a:endParaRPr sz="875">
              <a:solidFill>
                <a:schemeClr val="dk1"/>
              </a:solidFill>
            </a:endParaRPr>
          </a:p>
          <a:p>
            <a:pPr marL="457200" lvl="0" indent="0" algn="l" rtl="0">
              <a:lnSpc>
                <a:spcPct val="80000"/>
              </a:lnSpc>
              <a:spcBef>
                <a:spcPts val="1200"/>
              </a:spcBef>
              <a:spcAft>
                <a:spcPts val="0"/>
              </a:spcAft>
              <a:buNone/>
            </a:pPr>
            <a:endParaRPr sz="875">
              <a:solidFill>
                <a:schemeClr val="dk1"/>
              </a:solidFill>
            </a:endParaRPr>
          </a:p>
          <a:p>
            <a:pPr marL="0" lvl="0" indent="0" algn="l" rtl="0">
              <a:lnSpc>
                <a:spcPct val="80000"/>
              </a:lnSpc>
              <a:spcBef>
                <a:spcPts val="1200"/>
              </a:spcBef>
              <a:spcAft>
                <a:spcPts val="1200"/>
              </a:spcAft>
              <a:buSzPts val="275"/>
              <a:buNone/>
            </a:pPr>
            <a:endParaRPr sz="1000"/>
          </a:p>
        </p:txBody>
      </p:sp>
      <p:pic>
        <p:nvPicPr>
          <p:cNvPr id="144" name="Google Shape;144;p27"/>
          <p:cNvPicPr preferRelativeResize="0"/>
          <p:nvPr/>
        </p:nvPicPr>
        <p:blipFill>
          <a:blip r:embed="rId3">
            <a:alphaModFix/>
          </a:blip>
          <a:stretch>
            <a:fillRect/>
          </a:stretch>
        </p:blipFill>
        <p:spPr>
          <a:xfrm>
            <a:off x="626675" y="486025"/>
            <a:ext cx="1595725" cy="619100"/>
          </a:xfrm>
          <a:prstGeom prst="rect">
            <a:avLst/>
          </a:prstGeom>
          <a:noFill/>
          <a:ln>
            <a:noFill/>
          </a:ln>
        </p:spPr>
      </p:pic>
      <p:pic>
        <p:nvPicPr>
          <p:cNvPr id="145" name="Google Shape;145;p27"/>
          <p:cNvPicPr preferRelativeResize="0"/>
          <p:nvPr/>
        </p:nvPicPr>
        <p:blipFill>
          <a:blip r:embed="rId4">
            <a:alphaModFix/>
          </a:blip>
          <a:stretch>
            <a:fillRect/>
          </a:stretch>
        </p:blipFill>
        <p:spPr>
          <a:xfrm>
            <a:off x="2463800" y="712000"/>
            <a:ext cx="5717949" cy="4193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4"/>
          <p:cNvSpPr txBox="1">
            <a:spLocks noGrp="1"/>
          </p:cNvSpPr>
          <p:nvPr>
            <p:ph type="title"/>
          </p:nvPr>
        </p:nvSpPr>
        <p:spPr>
          <a:xfrm>
            <a:off x="457200" y="594360"/>
            <a:ext cx="7086600" cy="685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sz="2400"/>
              <a:t>Pinata</a:t>
            </a:r>
            <a:r>
              <a:rPr lang="en"/>
              <a:t> </a:t>
            </a:r>
            <a:endParaRPr/>
          </a:p>
        </p:txBody>
      </p:sp>
      <p:sp>
        <p:nvSpPr>
          <p:cNvPr id="120" name="Google Shape;120;p24"/>
          <p:cNvSpPr txBox="1">
            <a:spLocks noGrp="1"/>
          </p:cNvSpPr>
          <p:nvPr>
            <p:ph type="body" idx="1"/>
          </p:nvPr>
        </p:nvSpPr>
        <p:spPr>
          <a:xfrm>
            <a:off x="457200" y="1116275"/>
            <a:ext cx="3894600" cy="3227400"/>
          </a:xfrm>
          <a:prstGeom prst="rect">
            <a:avLst/>
          </a:prstGeom>
        </p:spPr>
        <p:txBody>
          <a:bodyPr spcFirstLastPara="1" wrap="square" lIns="0" tIns="0" rIns="0" bIns="0" anchor="t" anchorCtr="0">
            <a:noAutofit/>
          </a:bodyPr>
          <a:lstStyle/>
          <a:p>
            <a:pPr marL="0" lvl="0" indent="0" algn="l" rtl="0">
              <a:spcBef>
                <a:spcPts val="900"/>
              </a:spcBef>
              <a:spcAft>
                <a:spcPts val="0"/>
              </a:spcAft>
              <a:buNone/>
            </a:pPr>
            <a:endParaRPr sz="1100"/>
          </a:p>
          <a:p>
            <a:pPr marL="457200" lvl="0" indent="-298450" algn="l" rtl="0">
              <a:spcBef>
                <a:spcPts val="1200"/>
              </a:spcBef>
              <a:spcAft>
                <a:spcPts val="0"/>
              </a:spcAft>
              <a:buSzPts val="1100"/>
              <a:buChar char="-"/>
            </a:pPr>
            <a:r>
              <a:rPr lang="en" sz="1100"/>
              <a:t>PINATA will onboard staffing agencies so that they can assign or request BAs for events</a:t>
            </a:r>
            <a:endParaRPr sz="1100"/>
          </a:p>
          <a:p>
            <a:pPr marL="457200" lvl="0" indent="-298450" algn="l" rtl="0">
              <a:spcBef>
                <a:spcPts val="0"/>
              </a:spcBef>
              <a:spcAft>
                <a:spcPts val="0"/>
              </a:spcAft>
              <a:buSzPts val="1100"/>
              <a:buChar char="-"/>
            </a:pPr>
            <a:r>
              <a:rPr lang="en" sz="1100"/>
              <a:t>Locations integration w/ google, locations can upload and save easily, can upload maps to get to the actual event space for the BA</a:t>
            </a:r>
            <a:endParaRPr sz="1100"/>
          </a:p>
          <a:p>
            <a:pPr marL="457200" lvl="0" indent="-298450" algn="l" rtl="0">
              <a:spcBef>
                <a:spcPts val="0"/>
              </a:spcBef>
              <a:spcAft>
                <a:spcPts val="0"/>
              </a:spcAft>
              <a:buSzPts val="1100"/>
              <a:buChar char="-"/>
            </a:pPr>
            <a:r>
              <a:rPr lang="en" sz="1100"/>
              <a:t>Can assign multiple user groups to the events when assigning </a:t>
            </a:r>
            <a:endParaRPr sz="1100"/>
          </a:p>
          <a:p>
            <a:pPr marL="457200" lvl="0" indent="-298450" algn="l" rtl="0">
              <a:spcBef>
                <a:spcPts val="0"/>
              </a:spcBef>
              <a:spcAft>
                <a:spcPts val="0"/>
              </a:spcAft>
              <a:buSzPts val="1100"/>
              <a:buChar char="-"/>
            </a:pPr>
            <a:r>
              <a:rPr lang="en" sz="1100"/>
              <a:t>BAs create profiles w/ photos, shirt size, email, etc</a:t>
            </a:r>
            <a:endParaRPr sz="1100"/>
          </a:p>
          <a:p>
            <a:pPr marL="457200" lvl="0" indent="-298450" algn="l" rtl="0">
              <a:spcBef>
                <a:spcPts val="0"/>
              </a:spcBef>
              <a:spcAft>
                <a:spcPts val="0"/>
              </a:spcAft>
              <a:buSzPts val="1100"/>
              <a:buChar char="-"/>
            </a:pPr>
            <a:r>
              <a:rPr lang="en" sz="1100"/>
              <a:t>Can manage $$ profiles and attach it to profile in admin also add tags</a:t>
            </a:r>
            <a:endParaRPr sz="1100"/>
          </a:p>
          <a:p>
            <a:pPr marL="457200" lvl="0" indent="-298450" algn="l" rtl="0">
              <a:spcBef>
                <a:spcPts val="0"/>
              </a:spcBef>
              <a:spcAft>
                <a:spcPts val="0"/>
              </a:spcAft>
              <a:buSzPts val="1100"/>
              <a:buChar char="-"/>
            </a:pPr>
            <a:r>
              <a:rPr lang="en" sz="1100"/>
              <a:t>BA app is web based </a:t>
            </a:r>
            <a:endParaRPr sz="1100"/>
          </a:p>
          <a:p>
            <a:pPr marL="457200" lvl="0" indent="-298450" algn="l" rtl="0">
              <a:spcBef>
                <a:spcPts val="0"/>
              </a:spcBef>
              <a:spcAft>
                <a:spcPts val="0"/>
              </a:spcAft>
              <a:buSzPts val="1100"/>
              <a:buChar char="-"/>
            </a:pPr>
            <a:r>
              <a:rPr lang="en" sz="1100"/>
              <a:t>Text 30 min before to “log in”; log in gives all upcoming activity for that BA only</a:t>
            </a:r>
            <a:endParaRPr sz="1100"/>
          </a:p>
          <a:p>
            <a:pPr marL="457200" lvl="0" indent="-298450" algn="l" rtl="0">
              <a:spcBef>
                <a:spcPts val="0"/>
              </a:spcBef>
              <a:spcAft>
                <a:spcPts val="0"/>
              </a:spcAft>
              <a:buSzPts val="1100"/>
              <a:buChar char="-"/>
            </a:pPr>
            <a:r>
              <a:rPr lang="en" sz="1100"/>
              <a:t>Check in w/ geo locate; can check out and do the recap post or during.</a:t>
            </a:r>
            <a:endParaRPr sz="1100"/>
          </a:p>
          <a:p>
            <a:pPr marL="457200" lvl="0" indent="-298450" algn="l" rtl="0">
              <a:spcBef>
                <a:spcPts val="0"/>
              </a:spcBef>
              <a:spcAft>
                <a:spcPts val="0"/>
              </a:spcAft>
              <a:buSzPts val="1100"/>
              <a:buChar char="-"/>
            </a:pPr>
            <a:r>
              <a:rPr lang="en" sz="1100"/>
              <a:t>Review reports prior to them being visible (clients can’t see until approved)-- can edit reports in admin for small edits or send back to BA</a:t>
            </a:r>
            <a:endParaRPr sz="1100"/>
          </a:p>
          <a:p>
            <a:pPr marL="457200" lvl="0" indent="0" algn="l" rtl="0">
              <a:spcBef>
                <a:spcPts val="1200"/>
              </a:spcBef>
              <a:spcAft>
                <a:spcPts val="1200"/>
              </a:spcAft>
              <a:buNone/>
            </a:pPr>
            <a:endParaRPr sz="1100"/>
          </a:p>
        </p:txBody>
      </p:sp>
      <p:pic>
        <p:nvPicPr>
          <p:cNvPr id="121" name="Google Shape;121;p24"/>
          <p:cNvPicPr preferRelativeResize="0"/>
          <p:nvPr/>
        </p:nvPicPr>
        <p:blipFill>
          <a:blip r:embed="rId3">
            <a:alphaModFix/>
          </a:blip>
          <a:stretch>
            <a:fillRect/>
          </a:stretch>
        </p:blipFill>
        <p:spPr>
          <a:xfrm>
            <a:off x="5015775" y="538075"/>
            <a:ext cx="1250400" cy="2387776"/>
          </a:xfrm>
          <a:prstGeom prst="rect">
            <a:avLst/>
          </a:prstGeom>
          <a:noFill/>
          <a:ln>
            <a:noFill/>
          </a:ln>
        </p:spPr>
      </p:pic>
      <p:pic>
        <p:nvPicPr>
          <p:cNvPr id="122" name="Google Shape;122;p24"/>
          <p:cNvPicPr preferRelativeResize="0"/>
          <p:nvPr/>
        </p:nvPicPr>
        <p:blipFill>
          <a:blip r:embed="rId4">
            <a:alphaModFix/>
          </a:blip>
          <a:stretch>
            <a:fillRect/>
          </a:stretch>
        </p:blipFill>
        <p:spPr>
          <a:xfrm>
            <a:off x="6576700" y="568175"/>
            <a:ext cx="1303300" cy="2155125"/>
          </a:xfrm>
          <a:prstGeom prst="rect">
            <a:avLst/>
          </a:prstGeom>
          <a:noFill/>
          <a:ln>
            <a:noFill/>
          </a:ln>
        </p:spPr>
      </p:pic>
      <p:pic>
        <p:nvPicPr>
          <p:cNvPr id="123" name="Google Shape;123;p24"/>
          <p:cNvPicPr preferRelativeResize="0"/>
          <p:nvPr/>
        </p:nvPicPr>
        <p:blipFill>
          <a:blip r:embed="rId5">
            <a:alphaModFix/>
          </a:blip>
          <a:stretch>
            <a:fillRect/>
          </a:stretch>
        </p:blipFill>
        <p:spPr>
          <a:xfrm>
            <a:off x="4651275" y="2749475"/>
            <a:ext cx="3732974" cy="22112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6"/>
          <p:cNvSpPr txBox="1">
            <a:spLocks noGrp="1"/>
          </p:cNvSpPr>
          <p:nvPr>
            <p:ph type="title"/>
          </p:nvPr>
        </p:nvSpPr>
        <p:spPr>
          <a:xfrm>
            <a:off x="517300" y="620900"/>
            <a:ext cx="7026600" cy="3363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u="sng">
                <a:solidFill>
                  <a:schemeClr val="hlink"/>
                </a:solidFill>
                <a:hlinkClick r:id="rId3"/>
              </a:rPr>
              <a:t>Repsly</a:t>
            </a:r>
            <a:endParaRPr sz="2400"/>
          </a:p>
          <a:p>
            <a:pPr marL="0" lvl="0" indent="0" algn="l" rtl="0">
              <a:spcBef>
                <a:spcPts val="0"/>
              </a:spcBef>
              <a:spcAft>
                <a:spcPts val="0"/>
              </a:spcAft>
              <a:buNone/>
            </a:pPr>
            <a:endParaRPr sz="2600"/>
          </a:p>
        </p:txBody>
      </p:sp>
      <p:sp>
        <p:nvSpPr>
          <p:cNvPr id="200" name="Google Shape;200;p36"/>
          <p:cNvSpPr txBox="1">
            <a:spLocks noGrp="1"/>
          </p:cNvSpPr>
          <p:nvPr>
            <p:ph type="title"/>
          </p:nvPr>
        </p:nvSpPr>
        <p:spPr>
          <a:xfrm>
            <a:off x="517300" y="1054000"/>
            <a:ext cx="4087800" cy="29199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endParaRPr sz="1000"/>
          </a:p>
          <a:p>
            <a:pPr marL="457200" lvl="0" indent="-298450" algn="l" rtl="0">
              <a:lnSpc>
                <a:spcPct val="115000"/>
              </a:lnSpc>
              <a:spcBef>
                <a:spcPts val="0"/>
              </a:spcBef>
              <a:spcAft>
                <a:spcPts val="0"/>
              </a:spcAft>
              <a:buSzPts val="1100"/>
              <a:buFont typeface="Arial"/>
              <a:buChar char="●"/>
            </a:pPr>
            <a:r>
              <a:rPr lang="en" sz="1100"/>
              <a:t>Scheduling based on store visits and routes and scheduling</a:t>
            </a:r>
            <a:endParaRPr sz="1100"/>
          </a:p>
          <a:p>
            <a:pPr marL="457200" lvl="0" indent="-298450" algn="l" rtl="0">
              <a:lnSpc>
                <a:spcPct val="115000"/>
              </a:lnSpc>
              <a:spcBef>
                <a:spcPts val="0"/>
              </a:spcBef>
              <a:spcAft>
                <a:spcPts val="0"/>
              </a:spcAft>
              <a:buSzPts val="1100"/>
              <a:buFont typeface="Arial"/>
              <a:buChar char="●"/>
            </a:pPr>
            <a:r>
              <a:rPr lang="en" sz="1100"/>
              <a:t>Typically used for stocking at stores, demos, etc.</a:t>
            </a:r>
            <a:endParaRPr sz="1100"/>
          </a:p>
          <a:p>
            <a:pPr marL="457200" lvl="0" indent="-298450" algn="l" rtl="0">
              <a:lnSpc>
                <a:spcPct val="115000"/>
              </a:lnSpc>
              <a:spcBef>
                <a:spcPts val="0"/>
              </a:spcBef>
              <a:spcAft>
                <a:spcPts val="0"/>
              </a:spcAft>
              <a:buSzPts val="1100"/>
              <a:buFont typeface="Arial"/>
              <a:buChar char="●"/>
            </a:pPr>
            <a:r>
              <a:rPr lang="en" sz="1100"/>
              <a:t>Add locations - load the location with just a name w/out full address</a:t>
            </a:r>
            <a:endParaRPr sz="1100"/>
          </a:p>
          <a:p>
            <a:pPr marL="457200" lvl="0" indent="-298450" algn="l" rtl="0">
              <a:lnSpc>
                <a:spcPct val="115000"/>
              </a:lnSpc>
              <a:spcBef>
                <a:spcPts val="0"/>
              </a:spcBef>
              <a:spcAft>
                <a:spcPts val="0"/>
              </a:spcAft>
              <a:buSzPts val="1100"/>
              <a:buFont typeface="Arial"/>
              <a:buChar char="●"/>
            </a:pPr>
            <a:r>
              <a:rPr lang="en" sz="1100"/>
              <a:t>Representatives -  add in the field team members and you can have a monthly schedule</a:t>
            </a:r>
            <a:endParaRPr sz="1100"/>
          </a:p>
          <a:p>
            <a:pPr marL="457200" lvl="0" indent="-298450" algn="l" rtl="0">
              <a:lnSpc>
                <a:spcPct val="115000"/>
              </a:lnSpc>
              <a:spcBef>
                <a:spcPts val="0"/>
              </a:spcBef>
              <a:spcAft>
                <a:spcPts val="0"/>
              </a:spcAft>
              <a:buSzPts val="1100"/>
              <a:buFont typeface="Arial"/>
              <a:buChar char="●"/>
            </a:pPr>
            <a:r>
              <a:rPr lang="en" sz="1100"/>
              <a:t>Drag and drop scheduling feature on the calendar– can change the dates easily</a:t>
            </a:r>
            <a:endParaRPr sz="1100"/>
          </a:p>
          <a:p>
            <a:pPr marL="457200" lvl="0" indent="-298450" algn="l" rtl="0">
              <a:lnSpc>
                <a:spcPct val="115000"/>
              </a:lnSpc>
              <a:spcBef>
                <a:spcPts val="0"/>
              </a:spcBef>
              <a:spcAft>
                <a:spcPts val="0"/>
              </a:spcAft>
              <a:buSzPts val="1100"/>
              <a:buFont typeface="Arial"/>
              <a:buChar char="●"/>
            </a:pPr>
            <a:r>
              <a:rPr lang="en" sz="1100"/>
              <a:t>Alert sent to account manager if its not completed via email</a:t>
            </a:r>
            <a:endParaRPr sz="1100"/>
          </a:p>
          <a:p>
            <a:pPr marL="457200" lvl="0" indent="-298450" algn="l" rtl="0">
              <a:lnSpc>
                <a:spcPct val="115000"/>
              </a:lnSpc>
              <a:spcBef>
                <a:spcPts val="0"/>
              </a:spcBef>
              <a:spcAft>
                <a:spcPts val="0"/>
              </a:spcAft>
              <a:buSzPts val="1100"/>
              <a:buFont typeface="Arial"/>
              <a:buChar char="●"/>
            </a:pPr>
            <a:r>
              <a:rPr lang="en" sz="1100"/>
              <a:t>Can save as a draft throughout the event and can work offline</a:t>
            </a:r>
            <a:endParaRPr sz="1100"/>
          </a:p>
          <a:p>
            <a:pPr marL="457200" lvl="0" indent="-298450" algn="l" rtl="0">
              <a:lnSpc>
                <a:spcPct val="115000"/>
              </a:lnSpc>
              <a:spcBef>
                <a:spcPts val="0"/>
              </a:spcBef>
              <a:spcAft>
                <a:spcPts val="0"/>
              </a:spcAft>
              <a:buSzPts val="1100"/>
              <a:buFont typeface="Arial"/>
              <a:buChar char="●"/>
            </a:pPr>
            <a:r>
              <a:rPr lang="en" sz="1100"/>
              <a:t>Tag photo feature, allows clients to log in and see photos via hashtag</a:t>
            </a:r>
            <a:endParaRPr sz="1100"/>
          </a:p>
          <a:p>
            <a:pPr marL="457200" lvl="0" indent="0" algn="l" rtl="0">
              <a:lnSpc>
                <a:spcPct val="115000"/>
              </a:lnSpc>
              <a:spcBef>
                <a:spcPts val="0"/>
              </a:spcBef>
              <a:spcAft>
                <a:spcPts val="0"/>
              </a:spcAft>
              <a:buClr>
                <a:schemeClr val="dk1"/>
              </a:buClr>
              <a:buSzPts val="1100"/>
              <a:buFont typeface="Arial"/>
              <a:buNone/>
            </a:pPr>
            <a:endParaRPr sz="1100"/>
          </a:p>
          <a:p>
            <a:pPr marL="457200" lvl="0" indent="-298450" algn="l" rtl="0">
              <a:lnSpc>
                <a:spcPct val="115000"/>
              </a:lnSpc>
              <a:spcBef>
                <a:spcPts val="0"/>
              </a:spcBef>
              <a:spcAft>
                <a:spcPts val="0"/>
              </a:spcAft>
              <a:buSzPts val="1100"/>
              <a:buFont typeface="Arial"/>
              <a:buChar char="●"/>
            </a:pPr>
            <a:r>
              <a:rPr lang="en" sz="1100"/>
              <a:t>COST: $28,500 / 50 users (25k per year; $3,500 for initial set up)</a:t>
            </a:r>
            <a:endParaRPr sz="1400">
              <a:solidFill>
                <a:srgbClr val="222222"/>
              </a:solidFill>
            </a:endParaRPr>
          </a:p>
          <a:p>
            <a:pPr marL="0" lvl="0" indent="0" algn="l" rtl="0">
              <a:lnSpc>
                <a:spcPct val="100000"/>
              </a:lnSpc>
              <a:spcBef>
                <a:spcPts val="0"/>
              </a:spcBef>
              <a:spcAft>
                <a:spcPts val="0"/>
              </a:spcAft>
              <a:buClr>
                <a:schemeClr val="dk1"/>
              </a:buClr>
              <a:buSzPts val="1250"/>
              <a:buFont typeface="Arial"/>
              <a:buNone/>
            </a:pPr>
            <a:endParaRPr sz="1300" b="0">
              <a:solidFill>
                <a:srgbClr val="222222"/>
              </a:solidFill>
            </a:endParaRPr>
          </a:p>
          <a:p>
            <a:pPr marL="0" lvl="0" indent="0" algn="l" rtl="0">
              <a:spcBef>
                <a:spcPts val="0"/>
              </a:spcBef>
              <a:spcAft>
                <a:spcPts val="0"/>
              </a:spcAft>
              <a:buClr>
                <a:schemeClr val="dk1"/>
              </a:buClr>
              <a:buSzPts val="1100"/>
              <a:buFont typeface="Arial"/>
              <a:buNone/>
            </a:pPr>
            <a:endParaRPr sz="1300" b="0"/>
          </a:p>
        </p:txBody>
      </p:sp>
      <p:sp>
        <p:nvSpPr>
          <p:cNvPr id="201" name="Google Shape;201;p36"/>
          <p:cNvSpPr txBox="1">
            <a:spLocks noGrp="1"/>
          </p:cNvSpPr>
          <p:nvPr>
            <p:ph type="sldNum" idx="12"/>
          </p:nvPr>
        </p:nvSpPr>
        <p:spPr>
          <a:xfrm>
            <a:off x="8458200" y="4700016"/>
            <a:ext cx="228600" cy="228600"/>
          </a:xfrm>
          <a:prstGeom prst="rect">
            <a:avLst/>
          </a:prstGeom>
        </p:spPr>
        <p:txBody>
          <a:bodyPr spcFirstLastPara="1" wrap="square" lIns="0" tIns="0" rIns="0" bIns="0" anchor="b" anchorCtr="0">
            <a:normAutofit/>
          </a:bodyPr>
          <a:lstStyle/>
          <a:p>
            <a:pPr marL="0" lvl="0" indent="0" algn="r" rtl="0">
              <a:spcBef>
                <a:spcPts val="0"/>
              </a:spcBef>
              <a:spcAft>
                <a:spcPts val="0"/>
              </a:spcAft>
              <a:buClr>
                <a:srgbClr val="000000"/>
              </a:buClr>
              <a:buFont typeface="Arial"/>
              <a:buNone/>
            </a:pPr>
            <a:fld id="{00000000-1234-1234-1234-123412341234}" type="slidenum">
              <a:rPr lang="en"/>
              <a:t>24</a:t>
            </a:fld>
            <a:endParaRPr/>
          </a:p>
        </p:txBody>
      </p:sp>
      <p:pic>
        <p:nvPicPr>
          <p:cNvPr id="202" name="Google Shape;202;p36"/>
          <p:cNvPicPr preferRelativeResize="0"/>
          <p:nvPr/>
        </p:nvPicPr>
        <p:blipFill>
          <a:blip r:embed="rId4">
            <a:alphaModFix/>
          </a:blip>
          <a:stretch>
            <a:fillRect/>
          </a:stretch>
        </p:blipFill>
        <p:spPr>
          <a:xfrm>
            <a:off x="4799725" y="957200"/>
            <a:ext cx="3938225" cy="3521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7"/>
          <p:cNvSpPr txBox="1">
            <a:spLocks noGrp="1"/>
          </p:cNvSpPr>
          <p:nvPr>
            <p:ph type="title"/>
          </p:nvPr>
        </p:nvSpPr>
        <p:spPr>
          <a:xfrm>
            <a:off x="517300" y="620900"/>
            <a:ext cx="7026600" cy="3363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u="sng">
                <a:solidFill>
                  <a:schemeClr val="hlink"/>
                </a:solidFill>
                <a:hlinkClick r:id="rId3"/>
              </a:rPr>
              <a:t>Teamhaven</a:t>
            </a:r>
            <a:endParaRPr sz="2400"/>
          </a:p>
          <a:p>
            <a:pPr marL="0" lvl="0" indent="0" algn="l" rtl="0">
              <a:spcBef>
                <a:spcPts val="0"/>
              </a:spcBef>
              <a:spcAft>
                <a:spcPts val="0"/>
              </a:spcAft>
              <a:buNone/>
            </a:pPr>
            <a:endParaRPr sz="2600"/>
          </a:p>
        </p:txBody>
      </p:sp>
      <p:sp>
        <p:nvSpPr>
          <p:cNvPr id="208" name="Google Shape;208;p37"/>
          <p:cNvSpPr txBox="1">
            <a:spLocks noGrp="1"/>
          </p:cNvSpPr>
          <p:nvPr>
            <p:ph type="title"/>
          </p:nvPr>
        </p:nvSpPr>
        <p:spPr>
          <a:xfrm>
            <a:off x="517300" y="1026525"/>
            <a:ext cx="3748500" cy="2524800"/>
          </a:xfrm>
          <a:prstGeom prst="rect">
            <a:avLst/>
          </a:prstGeom>
        </p:spPr>
        <p:txBody>
          <a:bodyPr spcFirstLastPara="1" wrap="square" lIns="0" tIns="0" rIns="0" bIns="0" anchor="t" anchorCtr="0">
            <a:noAutofit/>
          </a:bodyPr>
          <a:lstStyle/>
          <a:p>
            <a:pPr marL="457200" lvl="0" indent="-298450" algn="l" rtl="0">
              <a:lnSpc>
                <a:spcPct val="115000"/>
              </a:lnSpc>
              <a:spcBef>
                <a:spcPts val="0"/>
              </a:spcBef>
              <a:spcAft>
                <a:spcPts val="0"/>
              </a:spcAft>
              <a:buSzPts val="1100"/>
              <a:buFont typeface="Arial"/>
              <a:buChar char="●"/>
            </a:pPr>
            <a:r>
              <a:rPr lang="en" sz="1100"/>
              <a:t>In house software built for a field marketing agencies</a:t>
            </a:r>
            <a:endParaRPr sz="1100"/>
          </a:p>
          <a:p>
            <a:pPr marL="457200" lvl="0" indent="-298450" algn="l" rtl="0">
              <a:lnSpc>
                <a:spcPct val="115000"/>
              </a:lnSpc>
              <a:spcBef>
                <a:spcPts val="0"/>
              </a:spcBef>
              <a:spcAft>
                <a:spcPts val="0"/>
              </a:spcAft>
              <a:buSzPts val="1100"/>
              <a:buFont typeface="Arial"/>
              <a:buChar char="●"/>
            </a:pPr>
            <a:r>
              <a:rPr lang="en" sz="1100"/>
              <a:t>Mobile app, just for the data collection, works offline</a:t>
            </a:r>
            <a:endParaRPr sz="1100"/>
          </a:p>
          <a:p>
            <a:pPr marL="457200" lvl="0" indent="-298450" algn="l" rtl="0">
              <a:lnSpc>
                <a:spcPct val="115000"/>
              </a:lnSpc>
              <a:spcBef>
                <a:spcPts val="0"/>
              </a:spcBef>
              <a:spcAft>
                <a:spcPts val="0"/>
              </a:spcAft>
              <a:buSzPts val="1100"/>
              <a:buChar char="●"/>
            </a:pPr>
            <a:r>
              <a:rPr lang="en" sz="1100"/>
              <a:t>Web version is for admins and setting up the events</a:t>
            </a:r>
            <a:endParaRPr sz="1100"/>
          </a:p>
          <a:p>
            <a:pPr marL="914400" lvl="1" indent="-298450" algn="l" rtl="0">
              <a:lnSpc>
                <a:spcPct val="115000"/>
              </a:lnSpc>
              <a:spcBef>
                <a:spcPts val="0"/>
              </a:spcBef>
              <a:spcAft>
                <a:spcPts val="0"/>
              </a:spcAft>
              <a:buSzPts val="1100"/>
              <a:buChar char="○"/>
            </a:pPr>
            <a:r>
              <a:rPr lang="en" sz="1100"/>
              <a:t>Very very old school UI</a:t>
            </a:r>
            <a:endParaRPr sz="1100"/>
          </a:p>
          <a:p>
            <a:pPr marL="457200" lvl="0" indent="-298450" algn="l" rtl="0">
              <a:lnSpc>
                <a:spcPct val="115000"/>
              </a:lnSpc>
              <a:spcBef>
                <a:spcPts val="0"/>
              </a:spcBef>
              <a:spcAft>
                <a:spcPts val="0"/>
              </a:spcAft>
              <a:buSzPts val="1100"/>
              <a:buFont typeface="Arial"/>
              <a:buChar char="●"/>
            </a:pPr>
            <a:r>
              <a:rPr lang="en" sz="1100"/>
              <a:t>Design the survey unique to each tour</a:t>
            </a:r>
            <a:endParaRPr sz="1100"/>
          </a:p>
          <a:p>
            <a:pPr marL="457200" lvl="0" indent="-298450" algn="l" rtl="0">
              <a:lnSpc>
                <a:spcPct val="115000"/>
              </a:lnSpc>
              <a:spcBef>
                <a:spcPts val="0"/>
              </a:spcBef>
              <a:spcAft>
                <a:spcPts val="0"/>
              </a:spcAft>
              <a:buSzPts val="1100"/>
              <a:buFont typeface="Arial"/>
              <a:buChar char="●"/>
            </a:pPr>
            <a:r>
              <a:rPr lang="en" sz="1100"/>
              <a:t>Geofencing check in</a:t>
            </a:r>
            <a:endParaRPr sz="1100"/>
          </a:p>
          <a:p>
            <a:pPr marL="457200" lvl="0" indent="-298450" algn="l" rtl="0">
              <a:lnSpc>
                <a:spcPct val="115000"/>
              </a:lnSpc>
              <a:spcBef>
                <a:spcPts val="0"/>
              </a:spcBef>
              <a:spcAft>
                <a:spcPts val="0"/>
              </a:spcAft>
              <a:buSzPts val="1100"/>
              <a:buFont typeface="Arial"/>
              <a:buChar char="●"/>
            </a:pPr>
            <a:r>
              <a:rPr lang="en" sz="1100"/>
              <a:t>Can integrate with PowerBI</a:t>
            </a:r>
            <a:endParaRPr sz="1100"/>
          </a:p>
          <a:p>
            <a:pPr marL="914400" lvl="1" indent="-298450" algn="l" rtl="0">
              <a:lnSpc>
                <a:spcPct val="115000"/>
              </a:lnSpc>
              <a:spcBef>
                <a:spcPts val="0"/>
              </a:spcBef>
              <a:spcAft>
                <a:spcPts val="0"/>
              </a:spcAft>
              <a:buSzPts val="1100"/>
              <a:buChar char="○"/>
            </a:pPr>
            <a:r>
              <a:rPr lang="en" sz="1100"/>
              <a:t>Two methods of getting data into PowerBi</a:t>
            </a:r>
            <a:endParaRPr sz="1100"/>
          </a:p>
          <a:p>
            <a:pPr marL="457200" lvl="0" indent="-298450" algn="l" rtl="0">
              <a:lnSpc>
                <a:spcPct val="115000"/>
              </a:lnSpc>
              <a:spcBef>
                <a:spcPts val="0"/>
              </a:spcBef>
              <a:spcAft>
                <a:spcPts val="0"/>
              </a:spcAft>
              <a:buSzPts val="1100"/>
              <a:buFont typeface="Arial"/>
              <a:buChar char="●"/>
            </a:pPr>
            <a:r>
              <a:rPr lang="en" sz="1100"/>
              <a:t>Lock people by certain geographic/agencies</a:t>
            </a:r>
            <a:endParaRPr sz="1100"/>
          </a:p>
          <a:p>
            <a:pPr marL="457200" lvl="0" indent="-298450" algn="l" rtl="0">
              <a:lnSpc>
                <a:spcPct val="115000"/>
              </a:lnSpc>
              <a:spcBef>
                <a:spcPts val="0"/>
              </a:spcBef>
              <a:spcAft>
                <a:spcPts val="0"/>
              </a:spcAft>
              <a:buSzPts val="1100"/>
              <a:buFont typeface="Arial"/>
              <a:buChar char="●"/>
            </a:pPr>
            <a:r>
              <a:rPr lang="en" sz="1100"/>
              <a:t>ISO certified, GDPR compliant</a:t>
            </a:r>
            <a:endParaRPr sz="1100"/>
          </a:p>
          <a:p>
            <a:pPr marL="457200" lvl="0" indent="-298450" algn="l" rtl="0">
              <a:lnSpc>
                <a:spcPct val="115000"/>
              </a:lnSpc>
              <a:spcBef>
                <a:spcPts val="0"/>
              </a:spcBef>
              <a:spcAft>
                <a:spcPts val="0"/>
              </a:spcAft>
              <a:buSzPts val="1100"/>
              <a:buFont typeface="Arial"/>
              <a:buChar char="●"/>
            </a:pPr>
            <a:r>
              <a:rPr lang="en" sz="1100"/>
              <a:t>Push notifications daily for reminders</a:t>
            </a:r>
            <a:endParaRPr sz="1100"/>
          </a:p>
          <a:p>
            <a:pPr marL="457200" lvl="0" indent="0" algn="l" rtl="0">
              <a:lnSpc>
                <a:spcPct val="115000"/>
              </a:lnSpc>
              <a:spcBef>
                <a:spcPts val="0"/>
              </a:spcBef>
              <a:spcAft>
                <a:spcPts val="0"/>
              </a:spcAft>
              <a:buClr>
                <a:schemeClr val="dk1"/>
              </a:buClr>
              <a:buSzPts val="1100"/>
              <a:buFont typeface="Arial"/>
              <a:buNone/>
            </a:pPr>
            <a:endParaRPr sz="1000"/>
          </a:p>
          <a:p>
            <a:pPr marL="0" lvl="0" indent="0" algn="l" rtl="0">
              <a:lnSpc>
                <a:spcPct val="100000"/>
              </a:lnSpc>
              <a:spcBef>
                <a:spcPts val="0"/>
              </a:spcBef>
              <a:spcAft>
                <a:spcPts val="0"/>
              </a:spcAft>
              <a:buClr>
                <a:schemeClr val="dk1"/>
              </a:buClr>
              <a:buSzPts val="1250"/>
              <a:buFont typeface="Arial"/>
              <a:buNone/>
            </a:pPr>
            <a:endParaRPr sz="1300" b="0">
              <a:solidFill>
                <a:srgbClr val="222222"/>
              </a:solidFill>
            </a:endParaRPr>
          </a:p>
          <a:p>
            <a:pPr marL="0" lvl="0" indent="0" algn="l" rtl="0">
              <a:spcBef>
                <a:spcPts val="0"/>
              </a:spcBef>
              <a:spcAft>
                <a:spcPts val="0"/>
              </a:spcAft>
              <a:buClr>
                <a:schemeClr val="dk1"/>
              </a:buClr>
              <a:buSzPts val="1100"/>
              <a:buFont typeface="Arial"/>
              <a:buNone/>
            </a:pPr>
            <a:endParaRPr sz="1300" b="0"/>
          </a:p>
        </p:txBody>
      </p:sp>
      <p:sp>
        <p:nvSpPr>
          <p:cNvPr id="209" name="Google Shape;209;p37"/>
          <p:cNvSpPr txBox="1">
            <a:spLocks noGrp="1"/>
          </p:cNvSpPr>
          <p:nvPr>
            <p:ph type="sldNum" idx="12"/>
          </p:nvPr>
        </p:nvSpPr>
        <p:spPr>
          <a:xfrm>
            <a:off x="8458200" y="4700016"/>
            <a:ext cx="228600" cy="228600"/>
          </a:xfrm>
          <a:prstGeom prst="rect">
            <a:avLst/>
          </a:prstGeom>
        </p:spPr>
        <p:txBody>
          <a:bodyPr spcFirstLastPara="1" wrap="square" lIns="0" tIns="0" rIns="0" bIns="0" anchor="b" anchorCtr="0">
            <a:normAutofit/>
          </a:bodyPr>
          <a:lstStyle/>
          <a:p>
            <a:pPr marL="0" lvl="0" indent="0" algn="r" rtl="0">
              <a:spcBef>
                <a:spcPts val="0"/>
              </a:spcBef>
              <a:spcAft>
                <a:spcPts val="0"/>
              </a:spcAft>
              <a:buClr>
                <a:srgbClr val="000000"/>
              </a:buClr>
              <a:buFont typeface="Arial"/>
              <a:buNone/>
            </a:pPr>
            <a:fld id="{00000000-1234-1234-1234-123412341234}" type="slidenum">
              <a:rPr lang="en"/>
              <a:t>25</a:t>
            </a:fld>
            <a:endParaRPr/>
          </a:p>
        </p:txBody>
      </p:sp>
      <p:pic>
        <p:nvPicPr>
          <p:cNvPr id="210" name="Google Shape;210;p37"/>
          <p:cNvPicPr preferRelativeResize="0"/>
          <p:nvPr/>
        </p:nvPicPr>
        <p:blipFill>
          <a:blip r:embed="rId4">
            <a:alphaModFix/>
          </a:blip>
          <a:stretch>
            <a:fillRect/>
          </a:stretch>
        </p:blipFill>
        <p:spPr>
          <a:xfrm>
            <a:off x="7036725" y="620900"/>
            <a:ext cx="1726925" cy="3499274"/>
          </a:xfrm>
          <a:prstGeom prst="rect">
            <a:avLst/>
          </a:prstGeom>
          <a:noFill/>
          <a:ln>
            <a:noFill/>
          </a:ln>
        </p:spPr>
      </p:pic>
      <p:pic>
        <p:nvPicPr>
          <p:cNvPr id="211" name="Google Shape;211;p37"/>
          <p:cNvPicPr preferRelativeResize="0"/>
          <p:nvPr/>
        </p:nvPicPr>
        <p:blipFill>
          <a:blip r:embed="rId5">
            <a:alphaModFix/>
          </a:blip>
          <a:stretch>
            <a:fillRect/>
          </a:stretch>
        </p:blipFill>
        <p:spPr>
          <a:xfrm>
            <a:off x="3843350" y="2725425"/>
            <a:ext cx="3153674" cy="2044301"/>
          </a:xfrm>
          <a:prstGeom prst="rect">
            <a:avLst/>
          </a:prstGeom>
          <a:noFill/>
          <a:ln>
            <a:noFill/>
          </a:ln>
        </p:spPr>
      </p:pic>
      <p:sp>
        <p:nvSpPr>
          <p:cNvPr id="212" name="Google Shape;212;p37"/>
          <p:cNvSpPr txBox="1"/>
          <p:nvPr/>
        </p:nvSpPr>
        <p:spPr>
          <a:xfrm>
            <a:off x="417250" y="3298250"/>
            <a:ext cx="3386400" cy="17685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Clr>
                <a:schemeClr val="dk1"/>
              </a:buClr>
              <a:buSzPts val="1100"/>
              <a:buFont typeface="Arial"/>
              <a:buChar char="●"/>
            </a:pPr>
            <a:r>
              <a:rPr lang="en" sz="1100">
                <a:solidFill>
                  <a:schemeClr val="dk1"/>
                </a:solidFill>
              </a:rPr>
              <a:t>COST: Dependent on usage. </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rPr>
              <a:t>Billing based on actual events executed, not by users and no setup fee</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rPr>
              <a:t>Designed so you can build the cost of the software into the project costs</a:t>
            </a:r>
            <a:endParaRPr sz="1100">
              <a:solidFill>
                <a:schemeClr val="dk1"/>
              </a:solidFill>
            </a:endParaRPr>
          </a:p>
          <a:p>
            <a:pPr marL="0" lvl="0" indent="0" algn="l" rtl="0">
              <a:spcBef>
                <a:spcPts val="0"/>
              </a:spcBef>
              <a:spcAft>
                <a:spcPts val="0"/>
              </a:spcAft>
              <a:buClr>
                <a:schemeClr val="dk1"/>
              </a:buClr>
              <a:buSzPts val="1250"/>
              <a:buFont typeface="Arial"/>
              <a:buNone/>
            </a:pPr>
            <a:r>
              <a:rPr lang="en" sz="1300">
                <a:solidFill>
                  <a:srgbClr val="222222"/>
                </a:solidFill>
              </a:rPr>
              <a:t> </a:t>
            </a:r>
            <a:endParaRPr sz="1300">
              <a:solidFill>
                <a:srgbClr val="222222"/>
              </a:solidFill>
            </a:endParaRPr>
          </a:p>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8"/>
          <p:cNvSpPr txBox="1">
            <a:spLocks noGrp="1"/>
          </p:cNvSpPr>
          <p:nvPr>
            <p:ph type="title"/>
          </p:nvPr>
        </p:nvSpPr>
        <p:spPr>
          <a:xfrm>
            <a:off x="517300" y="620900"/>
            <a:ext cx="7026600" cy="3363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u="sng">
                <a:solidFill>
                  <a:schemeClr val="hlink"/>
                </a:solidFill>
                <a:hlinkClick r:id="rId3"/>
              </a:rPr>
              <a:t>Array</a:t>
            </a:r>
            <a:endParaRPr sz="2400"/>
          </a:p>
          <a:p>
            <a:pPr marL="0" lvl="0" indent="0" algn="l" rtl="0">
              <a:spcBef>
                <a:spcPts val="0"/>
              </a:spcBef>
              <a:spcAft>
                <a:spcPts val="0"/>
              </a:spcAft>
              <a:buNone/>
            </a:pPr>
            <a:endParaRPr sz="2600"/>
          </a:p>
        </p:txBody>
      </p:sp>
      <p:sp>
        <p:nvSpPr>
          <p:cNvPr id="218" name="Google Shape;218;p38"/>
          <p:cNvSpPr txBox="1">
            <a:spLocks noGrp="1"/>
          </p:cNvSpPr>
          <p:nvPr>
            <p:ph type="title"/>
          </p:nvPr>
        </p:nvSpPr>
        <p:spPr>
          <a:xfrm>
            <a:off x="517300" y="1092450"/>
            <a:ext cx="7026600" cy="16959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endParaRPr sz="1300"/>
          </a:p>
          <a:p>
            <a:pPr marL="457200" lvl="0" indent="-311150" algn="l" rtl="0">
              <a:lnSpc>
                <a:spcPct val="115000"/>
              </a:lnSpc>
              <a:spcBef>
                <a:spcPts val="0"/>
              </a:spcBef>
              <a:spcAft>
                <a:spcPts val="0"/>
              </a:spcAft>
              <a:buSzPts val="1300"/>
              <a:buFont typeface="Arial"/>
              <a:buChar char="●"/>
            </a:pPr>
            <a:r>
              <a:rPr lang="en" sz="1300"/>
              <a:t>Array’s mobile forms let you collect information from any</a:t>
            </a:r>
            <a:endParaRPr sz="1300"/>
          </a:p>
          <a:p>
            <a:pPr marL="457200" lvl="0" indent="-311150" algn="l" rtl="0">
              <a:lnSpc>
                <a:spcPct val="115000"/>
              </a:lnSpc>
              <a:spcBef>
                <a:spcPts val="0"/>
              </a:spcBef>
              <a:spcAft>
                <a:spcPts val="0"/>
              </a:spcAft>
              <a:buSzPts val="1300"/>
              <a:buFont typeface="Arial"/>
              <a:buChar char="●"/>
            </a:pPr>
            <a:r>
              <a:rPr lang="en" sz="1300"/>
              <a:t>location quickly, easily and securely. With smart automation</a:t>
            </a:r>
            <a:endParaRPr sz="1300"/>
          </a:p>
          <a:p>
            <a:pPr marL="457200" lvl="0" indent="-311150" algn="l" rtl="0">
              <a:lnSpc>
                <a:spcPct val="115000"/>
              </a:lnSpc>
              <a:spcBef>
                <a:spcPts val="0"/>
              </a:spcBef>
              <a:spcAft>
                <a:spcPts val="0"/>
              </a:spcAft>
              <a:buSzPts val="1300"/>
              <a:buFont typeface="Arial"/>
              <a:buChar char="●"/>
            </a:pPr>
            <a:r>
              <a:rPr lang="en" sz="1300"/>
              <a:t>and offline functionality</a:t>
            </a:r>
            <a:endParaRPr sz="1300"/>
          </a:p>
          <a:p>
            <a:pPr marL="457200" lvl="0" indent="-311150" algn="l" rtl="0">
              <a:lnSpc>
                <a:spcPct val="115000"/>
              </a:lnSpc>
              <a:spcBef>
                <a:spcPts val="0"/>
              </a:spcBef>
              <a:spcAft>
                <a:spcPts val="0"/>
              </a:spcAft>
              <a:buSzPts val="1300"/>
              <a:buFont typeface="Arial"/>
              <a:buChar char="●"/>
            </a:pPr>
            <a:r>
              <a:rPr lang="en" sz="1300"/>
              <a:t>BA Assignments</a:t>
            </a:r>
            <a:endParaRPr sz="1300"/>
          </a:p>
          <a:p>
            <a:pPr marL="457200" lvl="0" indent="-311150" algn="l" rtl="0">
              <a:lnSpc>
                <a:spcPct val="115000"/>
              </a:lnSpc>
              <a:spcBef>
                <a:spcPts val="0"/>
              </a:spcBef>
              <a:spcAft>
                <a:spcPts val="0"/>
              </a:spcAft>
              <a:buSzPts val="1300"/>
              <a:buFont typeface="Arial"/>
              <a:buChar char="●"/>
            </a:pPr>
            <a:r>
              <a:rPr lang="en" sz="1300"/>
              <a:t>IOS App</a:t>
            </a:r>
            <a:endParaRPr sz="1300"/>
          </a:p>
          <a:p>
            <a:pPr marL="457200" lvl="0" indent="-311150" algn="l" rtl="0">
              <a:lnSpc>
                <a:spcPct val="115000"/>
              </a:lnSpc>
              <a:spcBef>
                <a:spcPts val="0"/>
              </a:spcBef>
              <a:spcAft>
                <a:spcPts val="0"/>
              </a:spcAft>
              <a:buSzPts val="1300"/>
              <a:buChar char="●"/>
            </a:pPr>
            <a:r>
              <a:rPr lang="en" sz="1300"/>
              <a:t>Signature forms and build your own recaps/surveys/etc</a:t>
            </a:r>
            <a:endParaRPr sz="1300"/>
          </a:p>
          <a:p>
            <a:pPr marL="0" lvl="0" indent="0" algn="l" rtl="0">
              <a:lnSpc>
                <a:spcPct val="115000"/>
              </a:lnSpc>
              <a:spcBef>
                <a:spcPts val="0"/>
              </a:spcBef>
              <a:spcAft>
                <a:spcPts val="0"/>
              </a:spcAft>
              <a:buNone/>
            </a:pPr>
            <a:endParaRPr sz="1300"/>
          </a:p>
          <a:p>
            <a:pPr marL="457200" lvl="0" indent="-311150" algn="l" rtl="0">
              <a:lnSpc>
                <a:spcPct val="115000"/>
              </a:lnSpc>
              <a:spcBef>
                <a:spcPts val="0"/>
              </a:spcBef>
              <a:spcAft>
                <a:spcPts val="0"/>
              </a:spcAft>
              <a:buSzPts val="1300"/>
              <a:buChar char="●"/>
            </a:pPr>
            <a:r>
              <a:rPr lang="en" sz="1300"/>
              <a:t>Pricing: TBD, they are able to do monthly pricing</a:t>
            </a:r>
            <a:endParaRPr sz="1300"/>
          </a:p>
          <a:p>
            <a:pPr marL="457200" lvl="0" indent="0" algn="l" rtl="0">
              <a:lnSpc>
                <a:spcPct val="115000"/>
              </a:lnSpc>
              <a:spcBef>
                <a:spcPts val="0"/>
              </a:spcBef>
              <a:spcAft>
                <a:spcPts val="0"/>
              </a:spcAft>
              <a:buNone/>
            </a:pPr>
            <a:r>
              <a:rPr lang="en" sz="1300"/>
              <a:t> </a:t>
            </a:r>
            <a:endParaRPr sz="1300"/>
          </a:p>
        </p:txBody>
      </p:sp>
      <p:sp>
        <p:nvSpPr>
          <p:cNvPr id="219" name="Google Shape;219;p38"/>
          <p:cNvSpPr txBox="1">
            <a:spLocks noGrp="1"/>
          </p:cNvSpPr>
          <p:nvPr>
            <p:ph type="sldNum" idx="12"/>
          </p:nvPr>
        </p:nvSpPr>
        <p:spPr>
          <a:xfrm>
            <a:off x="8458200" y="4700016"/>
            <a:ext cx="228600" cy="228600"/>
          </a:xfrm>
          <a:prstGeom prst="rect">
            <a:avLst/>
          </a:prstGeom>
        </p:spPr>
        <p:txBody>
          <a:bodyPr spcFirstLastPara="1" wrap="square" lIns="0" tIns="0" rIns="0" bIns="0" anchor="b" anchorCtr="0">
            <a:normAutofit/>
          </a:bodyPr>
          <a:lstStyle/>
          <a:p>
            <a:pPr marL="0" lvl="0" indent="0" algn="r" rtl="0">
              <a:spcBef>
                <a:spcPts val="0"/>
              </a:spcBef>
              <a:spcAft>
                <a:spcPts val="0"/>
              </a:spcAft>
              <a:buClr>
                <a:srgbClr val="000000"/>
              </a:buClr>
              <a:buFont typeface="Arial"/>
              <a:buNone/>
            </a:pPr>
            <a:fld id="{00000000-1234-1234-1234-123412341234}" type="slidenum">
              <a:rPr lang="en"/>
              <a:t>26</a:t>
            </a:fld>
            <a:endParaRPr/>
          </a:p>
        </p:txBody>
      </p:sp>
      <p:pic>
        <p:nvPicPr>
          <p:cNvPr id="220" name="Google Shape;220;p38"/>
          <p:cNvPicPr preferRelativeResize="0"/>
          <p:nvPr/>
        </p:nvPicPr>
        <p:blipFill>
          <a:blip r:embed="rId4">
            <a:alphaModFix/>
          </a:blip>
          <a:stretch>
            <a:fillRect/>
          </a:stretch>
        </p:blipFill>
        <p:spPr>
          <a:xfrm>
            <a:off x="5225875" y="2131125"/>
            <a:ext cx="3151325" cy="26454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9"/>
          <p:cNvSpPr txBox="1">
            <a:spLocks noGrp="1"/>
          </p:cNvSpPr>
          <p:nvPr>
            <p:ph type="title"/>
          </p:nvPr>
        </p:nvSpPr>
        <p:spPr>
          <a:xfrm>
            <a:off x="517300" y="620900"/>
            <a:ext cx="7026600" cy="3363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Samppoll</a:t>
            </a:r>
            <a:endParaRPr sz="2400"/>
          </a:p>
          <a:p>
            <a:pPr marL="0" lvl="0" indent="0" algn="l" rtl="0">
              <a:spcBef>
                <a:spcPts val="0"/>
              </a:spcBef>
              <a:spcAft>
                <a:spcPts val="0"/>
              </a:spcAft>
              <a:buNone/>
            </a:pPr>
            <a:endParaRPr sz="2600"/>
          </a:p>
        </p:txBody>
      </p:sp>
      <p:sp>
        <p:nvSpPr>
          <p:cNvPr id="226" name="Google Shape;226;p39"/>
          <p:cNvSpPr txBox="1">
            <a:spLocks noGrp="1"/>
          </p:cNvSpPr>
          <p:nvPr>
            <p:ph type="title"/>
          </p:nvPr>
        </p:nvSpPr>
        <p:spPr>
          <a:xfrm>
            <a:off x="517300" y="1092450"/>
            <a:ext cx="3309900" cy="2008500"/>
          </a:xfrm>
          <a:prstGeom prst="rect">
            <a:avLst/>
          </a:prstGeom>
        </p:spPr>
        <p:txBody>
          <a:bodyPr spcFirstLastPara="1" wrap="square" lIns="0" tIns="0" rIns="0" bIns="0" anchor="t" anchorCtr="0">
            <a:noAutofit/>
          </a:bodyPr>
          <a:lstStyle/>
          <a:p>
            <a:pPr marL="457200" lvl="0" indent="-298450" algn="l" rtl="0">
              <a:lnSpc>
                <a:spcPct val="100000"/>
              </a:lnSpc>
              <a:spcBef>
                <a:spcPts val="0"/>
              </a:spcBef>
              <a:spcAft>
                <a:spcPts val="0"/>
              </a:spcAft>
              <a:buClr>
                <a:srgbClr val="222222"/>
              </a:buClr>
              <a:buSzPts val="1100"/>
              <a:buChar char="-"/>
            </a:pPr>
            <a:r>
              <a:rPr lang="en" sz="1100">
                <a:solidFill>
                  <a:srgbClr val="222222"/>
                </a:solidFill>
              </a:rPr>
              <a:t>Could build something custom for $50k</a:t>
            </a:r>
            <a:endParaRPr sz="1100">
              <a:solidFill>
                <a:srgbClr val="222222"/>
              </a:solidFill>
            </a:endParaRPr>
          </a:p>
          <a:p>
            <a:pPr marL="457200" lvl="0" indent="-298450" algn="l" rtl="0">
              <a:lnSpc>
                <a:spcPct val="100000"/>
              </a:lnSpc>
              <a:spcBef>
                <a:spcPts val="0"/>
              </a:spcBef>
              <a:spcAft>
                <a:spcPts val="0"/>
              </a:spcAft>
              <a:buClr>
                <a:srgbClr val="222222"/>
              </a:buClr>
              <a:buSzPts val="1100"/>
              <a:buChar char="-"/>
            </a:pPr>
            <a:r>
              <a:rPr lang="en" sz="1100">
                <a:solidFill>
                  <a:srgbClr val="222222"/>
                </a:solidFill>
              </a:rPr>
              <a:t>They previously built out their software for field marketing, however closed it in 2020. They have all the functionality we are looking for, would just require the 50k to start it up again, custom for Momentum</a:t>
            </a:r>
            <a:endParaRPr sz="1100">
              <a:solidFill>
                <a:srgbClr val="222222"/>
              </a:solidFill>
            </a:endParaRPr>
          </a:p>
          <a:p>
            <a:pPr marL="457200" lvl="0" indent="0" algn="l" rtl="0">
              <a:lnSpc>
                <a:spcPct val="100000"/>
              </a:lnSpc>
              <a:spcBef>
                <a:spcPts val="0"/>
              </a:spcBef>
              <a:spcAft>
                <a:spcPts val="0"/>
              </a:spcAft>
              <a:buNone/>
            </a:pPr>
            <a:endParaRPr sz="1100">
              <a:solidFill>
                <a:srgbClr val="222222"/>
              </a:solidFill>
            </a:endParaRPr>
          </a:p>
          <a:p>
            <a:pPr marL="457200" lvl="0" indent="-298450" algn="l" rtl="0">
              <a:lnSpc>
                <a:spcPct val="100000"/>
              </a:lnSpc>
              <a:spcBef>
                <a:spcPts val="0"/>
              </a:spcBef>
              <a:spcAft>
                <a:spcPts val="0"/>
              </a:spcAft>
              <a:buClr>
                <a:srgbClr val="222222"/>
              </a:buClr>
              <a:buSzPts val="1100"/>
              <a:buChar char="-"/>
            </a:pPr>
            <a:r>
              <a:rPr lang="en" sz="1100" u="sng">
                <a:solidFill>
                  <a:schemeClr val="hlink"/>
                </a:solidFill>
                <a:hlinkClick r:id="rId3"/>
              </a:rPr>
              <a:t>https://www.sampoll.co/recapp</a:t>
            </a:r>
            <a:endParaRPr sz="1300" b="0"/>
          </a:p>
        </p:txBody>
      </p:sp>
      <p:sp>
        <p:nvSpPr>
          <p:cNvPr id="227" name="Google Shape;227;p39"/>
          <p:cNvSpPr txBox="1">
            <a:spLocks noGrp="1"/>
          </p:cNvSpPr>
          <p:nvPr>
            <p:ph type="sldNum" idx="12"/>
          </p:nvPr>
        </p:nvSpPr>
        <p:spPr>
          <a:xfrm>
            <a:off x="8458200" y="4700016"/>
            <a:ext cx="228600" cy="228600"/>
          </a:xfrm>
          <a:prstGeom prst="rect">
            <a:avLst/>
          </a:prstGeom>
        </p:spPr>
        <p:txBody>
          <a:bodyPr spcFirstLastPara="1" wrap="square" lIns="0" tIns="0" rIns="0" bIns="0" anchor="b" anchorCtr="0">
            <a:normAutofit/>
          </a:bodyPr>
          <a:lstStyle/>
          <a:p>
            <a:pPr marL="0" lvl="0" indent="0" algn="r" rtl="0">
              <a:spcBef>
                <a:spcPts val="0"/>
              </a:spcBef>
              <a:spcAft>
                <a:spcPts val="0"/>
              </a:spcAft>
              <a:buClr>
                <a:srgbClr val="000000"/>
              </a:buClr>
              <a:buFont typeface="Arial"/>
              <a:buNone/>
            </a:pPr>
            <a:r>
              <a:rPr lang="en"/>
              <a:t>2</a:t>
            </a:r>
            <a:endParaRPr/>
          </a:p>
        </p:txBody>
      </p:sp>
      <p:pic>
        <p:nvPicPr>
          <p:cNvPr id="228" name="Google Shape;228;p39"/>
          <p:cNvPicPr preferRelativeResize="0"/>
          <p:nvPr/>
        </p:nvPicPr>
        <p:blipFill>
          <a:blip r:embed="rId4">
            <a:alphaModFix/>
          </a:blip>
          <a:stretch>
            <a:fillRect/>
          </a:stretch>
        </p:blipFill>
        <p:spPr>
          <a:xfrm>
            <a:off x="3827200" y="1413475"/>
            <a:ext cx="4716626" cy="2484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0"/>
          <p:cNvSpPr txBox="1">
            <a:spLocks noGrp="1"/>
          </p:cNvSpPr>
          <p:nvPr>
            <p:ph type="title"/>
          </p:nvPr>
        </p:nvSpPr>
        <p:spPr>
          <a:xfrm>
            <a:off x="457200" y="594360"/>
            <a:ext cx="7086600" cy="685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Outfield</a:t>
            </a:r>
            <a:endParaRPr/>
          </a:p>
        </p:txBody>
      </p:sp>
      <p:sp>
        <p:nvSpPr>
          <p:cNvPr id="234" name="Google Shape;234;p40"/>
          <p:cNvSpPr txBox="1">
            <a:spLocks noGrp="1"/>
          </p:cNvSpPr>
          <p:nvPr>
            <p:ph type="body" idx="1"/>
          </p:nvPr>
        </p:nvSpPr>
        <p:spPr>
          <a:xfrm>
            <a:off x="518175" y="1031925"/>
            <a:ext cx="3827400" cy="3029400"/>
          </a:xfrm>
          <a:prstGeom prst="rect">
            <a:avLst/>
          </a:prstGeom>
        </p:spPr>
        <p:txBody>
          <a:bodyPr spcFirstLastPara="1" wrap="square" lIns="0" tIns="0" rIns="0" bIns="0" anchor="t" anchorCtr="0">
            <a:normAutofit/>
          </a:bodyPr>
          <a:lstStyle/>
          <a:p>
            <a:pPr marL="457200" lvl="0" indent="-292100" algn="l" rtl="0">
              <a:lnSpc>
                <a:spcPct val="115000"/>
              </a:lnSpc>
              <a:spcBef>
                <a:spcPts val="0"/>
              </a:spcBef>
              <a:spcAft>
                <a:spcPts val="0"/>
              </a:spcAft>
              <a:buClr>
                <a:schemeClr val="dk1"/>
              </a:buClr>
              <a:buSzPts val="1000"/>
              <a:buChar char="-"/>
            </a:pPr>
            <a:r>
              <a:rPr lang="en" sz="1000" u="sng">
                <a:solidFill>
                  <a:schemeClr val="hlink"/>
                </a:solidFill>
                <a:hlinkClick r:id="rId3"/>
              </a:rPr>
              <a:t>https://www.outfieldapp.com/</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We had a ton of convos with this company we really liked them however it is a big emphasis on field staff performance, rewarding people for check ins, recaps, etc. they have gamification specifically for field staff. </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Features: </a:t>
            </a:r>
            <a:endParaRPr sz="100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rPr>
              <a:t>Bulk event uploads, mobile app for FMs, geolocation log in, custom recaps</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**They are very very pushy and salesy </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Pricing: 1 month - 69.99 per user per month; $59.99 /6 months; price is adjustable per program/length </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spcBef>
                <a:spcPts val="900"/>
              </a:spcBef>
              <a:spcAft>
                <a:spcPts val="1200"/>
              </a:spcAft>
              <a:buNone/>
            </a:pPr>
            <a:endParaRPr/>
          </a:p>
        </p:txBody>
      </p:sp>
      <p:pic>
        <p:nvPicPr>
          <p:cNvPr id="235" name="Google Shape;235;p40"/>
          <p:cNvPicPr preferRelativeResize="0"/>
          <p:nvPr/>
        </p:nvPicPr>
        <p:blipFill>
          <a:blip r:embed="rId4">
            <a:alphaModFix/>
          </a:blip>
          <a:stretch>
            <a:fillRect/>
          </a:stretch>
        </p:blipFill>
        <p:spPr>
          <a:xfrm>
            <a:off x="4572000" y="1163210"/>
            <a:ext cx="3716025" cy="309668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1"/>
          <p:cNvSpPr txBox="1">
            <a:spLocks noGrp="1"/>
          </p:cNvSpPr>
          <p:nvPr>
            <p:ph type="title"/>
          </p:nvPr>
        </p:nvSpPr>
        <p:spPr>
          <a:xfrm>
            <a:off x="457200" y="594360"/>
            <a:ext cx="7086600" cy="685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CPG Vision</a:t>
            </a:r>
            <a:endParaRPr/>
          </a:p>
        </p:txBody>
      </p:sp>
      <p:sp>
        <p:nvSpPr>
          <p:cNvPr id="241" name="Google Shape;241;p41"/>
          <p:cNvSpPr txBox="1">
            <a:spLocks noGrp="1"/>
          </p:cNvSpPr>
          <p:nvPr>
            <p:ph type="body" idx="1"/>
          </p:nvPr>
        </p:nvSpPr>
        <p:spPr>
          <a:xfrm>
            <a:off x="457200" y="1459580"/>
            <a:ext cx="7086600" cy="2979000"/>
          </a:xfrm>
          <a:prstGeom prst="rect">
            <a:avLst/>
          </a:prstGeom>
        </p:spPr>
        <p:txBody>
          <a:bodyPr spcFirstLastPara="1" wrap="square" lIns="0" tIns="0" rIns="0" bIns="0" anchor="t" anchorCtr="0">
            <a:normAutofit/>
          </a:bodyPr>
          <a:lstStyle/>
          <a:p>
            <a:pPr marL="457200" lvl="0" indent="-330200" algn="l" rtl="0">
              <a:spcBef>
                <a:spcPts val="900"/>
              </a:spcBef>
              <a:spcAft>
                <a:spcPts val="0"/>
              </a:spcAft>
              <a:buSzPts val="1600"/>
              <a:buChar char="-"/>
            </a:pPr>
            <a:r>
              <a:rPr lang="en"/>
              <a:t>TBD demo</a:t>
            </a:r>
            <a:endParaRPr/>
          </a:p>
          <a:p>
            <a:pPr marL="457200" lvl="0" indent="-330200" algn="l" rtl="0">
              <a:spcBef>
                <a:spcPts val="0"/>
              </a:spcBef>
              <a:spcAft>
                <a:spcPts val="0"/>
              </a:spcAft>
              <a:buSzPts val="1600"/>
              <a:buChar char="-"/>
            </a:pPr>
            <a:r>
              <a:rPr lang="en" u="sng">
                <a:solidFill>
                  <a:schemeClr val="hlink"/>
                </a:solidFill>
                <a:hlinkClick r:id="rId3"/>
              </a:rPr>
              <a:t>https://www.cpgvision.com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457200" y="594360"/>
            <a:ext cx="7086600" cy="685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Verizon x MOMO Organizational Data System​</a:t>
            </a:r>
            <a:endParaRPr/>
          </a:p>
        </p:txBody>
      </p:sp>
      <p:sp>
        <p:nvSpPr>
          <p:cNvPr id="69" name="Google Shape;69;p16"/>
          <p:cNvSpPr txBox="1">
            <a:spLocks noGrp="1"/>
          </p:cNvSpPr>
          <p:nvPr>
            <p:ph type="body" idx="1"/>
          </p:nvPr>
        </p:nvSpPr>
        <p:spPr>
          <a:xfrm>
            <a:off x="457200" y="1459580"/>
            <a:ext cx="7086600" cy="2979000"/>
          </a:xfrm>
          <a:prstGeom prst="rect">
            <a:avLst/>
          </a:prstGeom>
        </p:spPr>
        <p:txBody>
          <a:bodyPr spcFirstLastPara="1" wrap="square" lIns="0" tIns="0" rIns="0" bIns="0" anchor="t" anchorCtr="0">
            <a:normAutofit/>
          </a:bodyPr>
          <a:lstStyle/>
          <a:p>
            <a:pPr marL="457200" lvl="0" indent="-304800" algn="l" rtl="0">
              <a:lnSpc>
                <a:spcPct val="90000"/>
              </a:lnSpc>
              <a:spcBef>
                <a:spcPts val="1000"/>
              </a:spcBef>
              <a:spcAft>
                <a:spcPts val="0"/>
              </a:spcAft>
              <a:buSzPts val="1200"/>
              <a:buChar char="-"/>
            </a:pPr>
            <a:r>
              <a:rPr lang="en" sz="1200" b="1">
                <a:solidFill>
                  <a:schemeClr val="dk1"/>
                </a:solidFill>
              </a:rPr>
              <a:t>Portfolio-wide standardized system for:</a:t>
            </a:r>
            <a:endParaRPr sz="1200" b="1">
              <a:solidFill>
                <a:schemeClr val="dk1"/>
              </a:solidFill>
            </a:endParaRPr>
          </a:p>
          <a:p>
            <a:pPr marL="914400" lvl="1" indent="-304800" algn="l" rtl="0">
              <a:lnSpc>
                <a:spcPct val="90000"/>
              </a:lnSpc>
              <a:spcBef>
                <a:spcPts val="0"/>
              </a:spcBef>
              <a:spcAft>
                <a:spcPts val="0"/>
              </a:spcAft>
              <a:buSzPts val="1200"/>
              <a:buChar char="-"/>
            </a:pPr>
            <a:r>
              <a:rPr lang="en" sz="1200">
                <a:solidFill>
                  <a:schemeClr val="dk1"/>
                </a:solidFill>
              </a:rPr>
              <a:t>Booking and planning “events”</a:t>
            </a:r>
            <a:endParaRPr sz="1200">
              <a:solidFill>
                <a:schemeClr val="dk1"/>
              </a:solidFill>
            </a:endParaRPr>
          </a:p>
          <a:p>
            <a:pPr marL="914400" lvl="1" indent="-304800" algn="l" rtl="0">
              <a:lnSpc>
                <a:spcPct val="90000"/>
              </a:lnSpc>
              <a:spcBef>
                <a:spcPts val="0"/>
              </a:spcBef>
              <a:spcAft>
                <a:spcPts val="0"/>
              </a:spcAft>
              <a:buSzPts val="1200"/>
              <a:buChar char="-"/>
            </a:pPr>
            <a:r>
              <a:rPr lang="en" sz="1200">
                <a:solidFill>
                  <a:schemeClr val="dk1"/>
                </a:solidFill>
              </a:rPr>
              <a:t>Managing Event Details, Changes, Updates, and Assets/Items required for events</a:t>
            </a:r>
            <a:endParaRPr sz="1200">
              <a:solidFill>
                <a:schemeClr val="dk1"/>
              </a:solidFill>
            </a:endParaRPr>
          </a:p>
          <a:p>
            <a:pPr marL="914400" lvl="1" indent="-304800" algn="l" rtl="0">
              <a:lnSpc>
                <a:spcPct val="90000"/>
              </a:lnSpc>
              <a:spcBef>
                <a:spcPts val="0"/>
              </a:spcBef>
              <a:spcAft>
                <a:spcPts val="0"/>
              </a:spcAft>
              <a:buSzPts val="1200"/>
              <a:buChar char="-"/>
            </a:pPr>
            <a:r>
              <a:rPr lang="en" sz="1200">
                <a:solidFill>
                  <a:schemeClr val="dk1"/>
                </a:solidFill>
              </a:rPr>
              <a:t>Collecting on-site information through a cloud platform/web-based tool (updatable by anyone with access from anywhere, and version control – not 10 different sheets with the same and possibly conflicting manually collected information)</a:t>
            </a:r>
            <a:endParaRPr sz="1200">
              <a:solidFill>
                <a:schemeClr val="dk1"/>
              </a:solidFill>
            </a:endParaRPr>
          </a:p>
          <a:p>
            <a:pPr marL="914400" lvl="0" indent="0" algn="l" rtl="0">
              <a:lnSpc>
                <a:spcPct val="90000"/>
              </a:lnSpc>
              <a:spcBef>
                <a:spcPts val="1000"/>
              </a:spcBef>
              <a:spcAft>
                <a:spcPts val="0"/>
              </a:spcAft>
              <a:buNone/>
            </a:pPr>
            <a:endParaRPr sz="1200">
              <a:solidFill>
                <a:schemeClr val="dk1"/>
              </a:solidFill>
            </a:endParaRPr>
          </a:p>
          <a:p>
            <a:pPr marL="457200" lvl="0" indent="-304800" algn="l" rtl="0">
              <a:lnSpc>
                <a:spcPct val="90000"/>
              </a:lnSpc>
              <a:spcBef>
                <a:spcPts val="1000"/>
              </a:spcBef>
              <a:spcAft>
                <a:spcPts val="0"/>
              </a:spcAft>
              <a:buSzPts val="1200"/>
              <a:buChar char="-"/>
            </a:pPr>
            <a:r>
              <a:rPr lang="en" sz="1200" b="1">
                <a:solidFill>
                  <a:schemeClr val="dk1"/>
                </a:solidFill>
              </a:rPr>
              <a:t>Verizon Experiential Intelligence Dashboard as the source of truth for measurement of all Momentum Verizon created experiences </a:t>
            </a:r>
            <a:endParaRPr sz="1200" b="1">
              <a:solidFill>
                <a:schemeClr val="dk1"/>
              </a:solidFill>
            </a:endParaRPr>
          </a:p>
          <a:p>
            <a:pPr marL="914400" lvl="1" indent="-304800" algn="l" rtl="0">
              <a:lnSpc>
                <a:spcPct val="90000"/>
              </a:lnSpc>
              <a:spcBef>
                <a:spcPts val="0"/>
              </a:spcBef>
              <a:spcAft>
                <a:spcPts val="0"/>
              </a:spcAft>
              <a:buSzPts val="1200"/>
              <a:buChar char="-"/>
            </a:pPr>
            <a:r>
              <a:rPr lang="en" sz="1200">
                <a:solidFill>
                  <a:schemeClr val="dk1"/>
                </a:solidFill>
              </a:rPr>
              <a:t>Automated processes and data ingestion</a:t>
            </a:r>
            <a:endParaRPr sz="1200">
              <a:solidFill>
                <a:schemeClr val="dk1"/>
              </a:solidFill>
            </a:endParaRPr>
          </a:p>
          <a:p>
            <a:pPr marL="914400" lvl="1" indent="-304800" algn="l" rtl="0">
              <a:lnSpc>
                <a:spcPct val="90000"/>
              </a:lnSpc>
              <a:spcBef>
                <a:spcPts val="0"/>
              </a:spcBef>
              <a:spcAft>
                <a:spcPts val="0"/>
              </a:spcAft>
              <a:buSzPts val="1200"/>
              <a:buChar char="-"/>
            </a:pPr>
            <a:r>
              <a:rPr lang="en" sz="1200">
                <a:solidFill>
                  <a:schemeClr val="dk1"/>
                </a:solidFill>
              </a:rPr>
              <a:t>Real-time Dashboard/Data accessible by non-analytic business users </a:t>
            </a:r>
            <a:endParaRPr sz="1200">
              <a:solidFill>
                <a:schemeClr val="dk1"/>
              </a:solidFill>
            </a:endParaRPr>
          </a:p>
          <a:p>
            <a:pPr marL="457200" lvl="0" indent="0" algn="l" rtl="0">
              <a:spcBef>
                <a:spcPts val="900"/>
              </a:spcBef>
              <a:spcAft>
                <a:spcPts val="1200"/>
              </a:spcAft>
              <a:buNone/>
            </a:pPr>
            <a:endParaRPr sz="13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2"/>
          <p:cNvSpPr txBox="1">
            <a:spLocks noGrp="1"/>
          </p:cNvSpPr>
          <p:nvPr>
            <p:ph type="ctrTitle"/>
          </p:nvPr>
        </p:nvSpPr>
        <p:spPr>
          <a:xfrm>
            <a:off x="457200" y="463073"/>
            <a:ext cx="6271800" cy="17373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endParaRPr/>
          </a:p>
        </p:txBody>
      </p:sp>
      <p:graphicFrame>
        <p:nvGraphicFramePr>
          <p:cNvPr id="247" name="Google Shape;247;p42"/>
          <p:cNvGraphicFramePr/>
          <p:nvPr>
            <p:extLst>
              <p:ext uri="{D42A27DB-BD31-4B8C-83A1-F6EECF244321}">
                <p14:modId xmlns:p14="http://schemas.microsoft.com/office/powerpoint/2010/main" val="182504486"/>
              </p:ext>
            </p:extLst>
          </p:nvPr>
        </p:nvGraphicFramePr>
        <p:xfrm>
          <a:off x="1462275" y="1327450"/>
          <a:ext cx="6131625" cy="1355050"/>
        </p:xfrm>
        <a:graphic>
          <a:graphicData uri="http://schemas.openxmlformats.org/drawingml/2006/table">
            <a:tbl>
              <a:tblPr>
                <a:noFill/>
                <a:tableStyleId>{A4044CFD-06BE-4E71-AD29-1F18C127E7B2}</a:tableStyleId>
              </a:tblPr>
              <a:tblGrid>
                <a:gridCol w="1422200">
                  <a:extLst>
                    <a:ext uri="{9D8B030D-6E8A-4147-A177-3AD203B41FA5}">
                      <a16:colId xmlns:a16="http://schemas.microsoft.com/office/drawing/2014/main" val="20000"/>
                    </a:ext>
                  </a:extLst>
                </a:gridCol>
                <a:gridCol w="1910400">
                  <a:extLst>
                    <a:ext uri="{9D8B030D-6E8A-4147-A177-3AD203B41FA5}">
                      <a16:colId xmlns:a16="http://schemas.microsoft.com/office/drawing/2014/main" val="20001"/>
                    </a:ext>
                  </a:extLst>
                </a:gridCol>
                <a:gridCol w="1234825">
                  <a:extLst>
                    <a:ext uri="{9D8B030D-6E8A-4147-A177-3AD203B41FA5}">
                      <a16:colId xmlns:a16="http://schemas.microsoft.com/office/drawing/2014/main" val="20002"/>
                    </a:ext>
                  </a:extLst>
                </a:gridCol>
                <a:gridCol w="1564200">
                  <a:extLst>
                    <a:ext uri="{9D8B030D-6E8A-4147-A177-3AD203B41FA5}">
                      <a16:colId xmlns:a16="http://schemas.microsoft.com/office/drawing/2014/main" val="20003"/>
                    </a:ext>
                  </a:extLst>
                </a:gridCol>
              </a:tblGrid>
              <a:tr h="745150">
                <a:tc>
                  <a:txBody>
                    <a:bodyPr/>
                    <a:lstStyle/>
                    <a:p>
                      <a:pPr marL="0" lvl="0" indent="0" algn="ctr" rtl="0">
                        <a:lnSpc>
                          <a:spcPct val="115000"/>
                        </a:lnSpc>
                        <a:spcBef>
                          <a:spcPts val="0"/>
                        </a:spcBef>
                        <a:spcAft>
                          <a:spcPts val="0"/>
                        </a:spcAft>
                        <a:buNone/>
                      </a:pPr>
                      <a:r>
                        <a:rPr lang="en" sz="1000" dirty="0"/>
                        <a:t>GUID System &gt;&gt;</a:t>
                      </a:r>
                      <a:endParaRPr dirty="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dirty="0"/>
                        <a:t>Event is created</a:t>
                      </a:r>
                      <a:endParaRPr dirty="0"/>
                    </a:p>
                    <a:p>
                      <a:pPr marL="0" lvl="0" indent="0" algn="ctr" rtl="0">
                        <a:lnSpc>
                          <a:spcPct val="115000"/>
                        </a:lnSpc>
                        <a:spcBef>
                          <a:spcPts val="0"/>
                        </a:spcBef>
                        <a:spcAft>
                          <a:spcPts val="0"/>
                        </a:spcAft>
                        <a:buNone/>
                      </a:pPr>
                      <a:r>
                        <a:rPr lang="en" sz="1000" dirty="0"/>
                        <a:t>GUID application must generate Parent ID and Event ID</a:t>
                      </a: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000" dirty="0"/>
                        <a:t>FM Platform looks for GUID</a:t>
                      </a:r>
                      <a:endParaRPr dirty="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000" dirty="0"/>
                        <a:t>FM Platform sends: Event Scheduling, Event Recap + GUID to MOMO BI</a:t>
                      </a:r>
                      <a:endParaRPr dirty="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609900">
                <a:tc>
                  <a:txBody>
                    <a:bodyPr/>
                    <a:lstStyle/>
                    <a:p>
                      <a:pPr marL="0" lvl="0" indent="0" algn="ctr" rtl="0">
                        <a:lnSpc>
                          <a:spcPct val="115000"/>
                        </a:lnSpc>
                        <a:spcBef>
                          <a:spcPts val="0"/>
                        </a:spcBef>
                        <a:spcAft>
                          <a:spcPts val="0"/>
                        </a:spcAft>
                        <a:buNone/>
                      </a:pPr>
                      <a:r>
                        <a:rPr lang="en" sz="1000" dirty="0"/>
                        <a:t>FM Platform&gt;&gt;</a:t>
                      </a:r>
                      <a:endParaRPr dirty="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dirty="0"/>
                        <a:t>Event is created</a:t>
                      </a:r>
                      <a:endParaRPr dirty="0"/>
                    </a:p>
                    <a:p>
                      <a:pPr marL="0" lvl="0" indent="0" algn="ctr" rtl="0">
                        <a:lnSpc>
                          <a:spcPct val="115000"/>
                        </a:lnSpc>
                        <a:spcBef>
                          <a:spcPts val="0"/>
                        </a:spcBef>
                        <a:spcAft>
                          <a:spcPts val="0"/>
                        </a:spcAft>
                        <a:buNone/>
                      </a:pPr>
                      <a:r>
                        <a:rPr lang="en" sz="1000" dirty="0"/>
                        <a:t>Application requires Event Name, Client, and Date</a:t>
                      </a: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574100" y="577657"/>
            <a:ext cx="7086600" cy="1821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sz="2300"/>
              <a:t>Unified Data + Field Management</a:t>
            </a:r>
            <a:endParaRPr sz="2300"/>
          </a:p>
        </p:txBody>
      </p:sp>
      <p:pic>
        <p:nvPicPr>
          <p:cNvPr id="81" name="Google Shape;81;p18"/>
          <p:cNvPicPr preferRelativeResize="0"/>
          <p:nvPr/>
        </p:nvPicPr>
        <p:blipFill rotWithShape="1">
          <a:blip r:embed="rId3">
            <a:alphaModFix/>
          </a:blip>
          <a:srcRect r="-45" b="27226"/>
          <a:stretch/>
        </p:blipFill>
        <p:spPr>
          <a:xfrm>
            <a:off x="0" y="1133700"/>
            <a:ext cx="8843203" cy="225215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574100" y="577657"/>
            <a:ext cx="7086600" cy="1821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sz="2300"/>
              <a:t>Unified Data + Field Management</a:t>
            </a:r>
            <a:endParaRPr sz="2300"/>
          </a:p>
        </p:txBody>
      </p:sp>
      <p:pic>
        <p:nvPicPr>
          <p:cNvPr id="4" name="Picture 4" descr="Diagram&#10;&#10;Description automatically generated">
            <a:extLst>
              <a:ext uri="{FF2B5EF4-FFF2-40B4-BE49-F238E27FC236}">
                <a16:creationId xmlns:a16="http://schemas.microsoft.com/office/drawing/2014/main" id="{1B829C12-9FA9-2AE1-EF64-A0CCC3C9A6DF}"/>
              </a:ext>
            </a:extLst>
          </p:cNvPr>
          <p:cNvPicPr>
            <a:picLocks noChangeAspect="1"/>
          </p:cNvPicPr>
          <p:nvPr/>
        </p:nvPicPr>
        <p:blipFill>
          <a:blip r:embed="rId3"/>
          <a:stretch>
            <a:fillRect/>
          </a:stretch>
        </p:blipFill>
        <p:spPr>
          <a:xfrm>
            <a:off x="1363748" y="912528"/>
            <a:ext cx="5936620" cy="4579232"/>
          </a:xfrm>
          <a:prstGeom prst="rect">
            <a:avLst/>
          </a:prstGeom>
        </p:spPr>
      </p:pic>
    </p:spTree>
    <p:extLst>
      <p:ext uri="{BB962C8B-B14F-4D97-AF65-F5344CB8AC3E}">
        <p14:creationId xmlns:p14="http://schemas.microsoft.com/office/powerpoint/2010/main" val="2227089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2"/>
          <p:cNvSpPr txBox="1">
            <a:spLocks noGrp="1"/>
          </p:cNvSpPr>
          <p:nvPr>
            <p:ph type="title"/>
          </p:nvPr>
        </p:nvSpPr>
        <p:spPr>
          <a:xfrm>
            <a:off x="457200" y="594360"/>
            <a:ext cx="7086600" cy="685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sz="2400"/>
              <a:t>Recapping Platform Features</a:t>
            </a:r>
            <a:endParaRPr sz="2000"/>
          </a:p>
        </p:txBody>
      </p:sp>
      <p:sp>
        <p:nvSpPr>
          <p:cNvPr id="105" name="Google Shape;105;p22"/>
          <p:cNvSpPr txBox="1"/>
          <p:nvPr/>
        </p:nvSpPr>
        <p:spPr>
          <a:xfrm>
            <a:off x="602200" y="1066600"/>
            <a:ext cx="6057300" cy="554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en" sz="1200"/>
              <a:t>Out of the 8 platforms compared– these are the top 3 that meet the requirements of both Verizon and overall Momentum needs. </a:t>
            </a:r>
            <a:endParaRPr sz="1200"/>
          </a:p>
        </p:txBody>
      </p:sp>
      <p:graphicFrame>
        <p:nvGraphicFramePr>
          <p:cNvPr id="106" name="Google Shape;106;p22"/>
          <p:cNvGraphicFramePr/>
          <p:nvPr/>
        </p:nvGraphicFramePr>
        <p:xfrm>
          <a:off x="1852700" y="1758600"/>
          <a:ext cx="4902050" cy="3054033"/>
        </p:xfrm>
        <a:graphic>
          <a:graphicData uri="http://schemas.openxmlformats.org/drawingml/2006/table">
            <a:tbl>
              <a:tblPr>
                <a:noFill/>
                <a:tableStyleId>{A4044CFD-06BE-4E71-AD29-1F18C127E7B2}</a:tableStyleId>
              </a:tblPr>
              <a:tblGrid>
                <a:gridCol w="1781175">
                  <a:extLst>
                    <a:ext uri="{9D8B030D-6E8A-4147-A177-3AD203B41FA5}">
                      <a16:colId xmlns:a16="http://schemas.microsoft.com/office/drawing/2014/main" val="20000"/>
                    </a:ext>
                  </a:extLst>
                </a:gridCol>
                <a:gridCol w="1018975">
                  <a:extLst>
                    <a:ext uri="{9D8B030D-6E8A-4147-A177-3AD203B41FA5}">
                      <a16:colId xmlns:a16="http://schemas.microsoft.com/office/drawing/2014/main" val="20001"/>
                    </a:ext>
                  </a:extLst>
                </a:gridCol>
                <a:gridCol w="971750">
                  <a:extLst>
                    <a:ext uri="{9D8B030D-6E8A-4147-A177-3AD203B41FA5}">
                      <a16:colId xmlns:a16="http://schemas.microsoft.com/office/drawing/2014/main" val="20002"/>
                    </a:ext>
                  </a:extLst>
                </a:gridCol>
                <a:gridCol w="1130150">
                  <a:extLst>
                    <a:ext uri="{9D8B030D-6E8A-4147-A177-3AD203B41FA5}">
                      <a16:colId xmlns:a16="http://schemas.microsoft.com/office/drawing/2014/main" val="20003"/>
                    </a:ext>
                  </a:extLst>
                </a:gridCol>
              </a:tblGrid>
              <a:tr h="200025">
                <a:tc>
                  <a:txBody>
                    <a:bodyPr/>
                    <a:lstStyle/>
                    <a:p>
                      <a:pPr marL="0" lvl="0" indent="0" algn="ctr" rtl="0">
                        <a:lnSpc>
                          <a:spcPct val="115000"/>
                        </a:lnSpc>
                        <a:spcBef>
                          <a:spcPts val="0"/>
                        </a:spcBef>
                        <a:spcAft>
                          <a:spcPts val="0"/>
                        </a:spcAft>
                        <a:buNone/>
                      </a:pPr>
                      <a:r>
                        <a:rPr lang="en" sz="1000"/>
                        <a:t>Features</a:t>
                      </a:r>
                      <a:endParaRPr sz="1000"/>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gridSpan="3">
                  <a:txBody>
                    <a:bodyPr/>
                    <a:lstStyle/>
                    <a:p>
                      <a:pPr marL="0" lvl="0" indent="0" algn="ctr" rtl="0">
                        <a:lnSpc>
                          <a:spcPct val="115000"/>
                        </a:lnSpc>
                        <a:spcBef>
                          <a:spcPts val="0"/>
                        </a:spcBef>
                        <a:spcAft>
                          <a:spcPts val="0"/>
                        </a:spcAft>
                        <a:buNone/>
                      </a:pPr>
                      <a:r>
                        <a:rPr lang="en" sz="1000"/>
                        <a:t>Recapping Platform</a:t>
                      </a:r>
                      <a:endParaRPr sz="1000"/>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19075">
                <a:tc>
                  <a:txBody>
                    <a:bodyPr/>
                    <a:lstStyle/>
                    <a:p>
                      <a:pPr marL="0" lvl="0" indent="0" algn="l" rtl="0">
                        <a:spcBef>
                          <a:spcPts val="0"/>
                        </a:spcBef>
                        <a:spcAft>
                          <a:spcPts val="0"/>
                        </a:spcAft>
                        <a:buNone/>
                      </a:pPr>
                      <a:endParaRPr/>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 sz="1200" b="1"/>
                        <a:t>Brandscopic</a:t>
                      </a:r>
                      <a:endParaRPr sz="1200" b="1"/>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 sz="1200" b="1"/>
                        <a:t>Pinata</a:t>
                      </a:r>
                      <a:endParaRPr sz="1200" b="1"/>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solidFill>
                      <a:srgbClr val="D9D9D9"/>
                    </a:solidFill>
                  </a:tcPr>
                </a:tc>
                <a:tc>
                  <a:txBody>
                    <a:bodyPr/>
                    <a:lstStyle/>
                    <a:p>
                      <a:pPr marL="0" lvl="0" indent="0" algn="l" rtl="0">
                        <a:lnSpc>
                          <a:spcPct val="115000"/>
                        </a:lnSpc>
                        <a:spcBef>
                          <a:spcPts val="0"/>
                        </a:spcBef>
                        <a:spcAft>
                          <a:spcPts val="0"/>
                        </a:spcAft>
                        <a:buNone/>
                      </a:pPr>
                      <a:r>
                        <a:rPr lang="en" sz="1200" b="1"/>
                        <a:t>Network Ninja</a:t>
                      </a:r>
                      <a:endParaRPr sz="1200" b="1"/>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247650">
                <a:tc>
                  <a:txBody>
                    <a:bodyPr/>
                    <a:lstStyle/>
                    <a:p>
                      <a:pPr marL="0" lvl="0" indent="0" algn="ctr" rtl="0">
                        <a:lnSpc>
                          <a:spcPct val="115000"/>
                        </a:lnSpc>
                        <a:spcBef>
                          <a:spcPts val="0"/>
                        </a:spcBef>
                        <a:spcAft>
                          <a:spcPts val="0"/>
                        </a:spcAft>
                        <a:buNone/>
                      </a:pPr>
                      <a:r>
                        <a:rPr lang="en" sz="1000" b="1"/>
                        <a:t>Dashboard View</a:t>
                      </a:r>
                      <a:endParaRPr sz="1000" b="1"/>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a:t>
                      </a:r>
                      <a:endParaRPr sz="1000"/>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a:t>
                      </a:r>
                      <a:endParaRPr sz="1000"/>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a:t>
                      </a:r>
                      <a:endParaRPr sz="1000"/>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47650">
                <a:tc>
                  <a:txBody>
                    <a:bodyPr/>
                    <a:lstStyle/>
                    <a:p>
                      <a:pPr marL="0" lvl="0" indent="0" algn="ctr" rtl="0">
                        <a:lnSpc>
                          <a:spcPct val="115000"/>
                        </a:lnSpc>
                        <a:spcBef>
                          <a:spcPts val="0"/>
                        </a:spcBef>
                        <a:spcAft>
                          <a:spcPts val="0"/>
                        </a:spcAft>
                        <a:buNone/>
                      </a:pPr>
                      <a:r>
                        <a:rPr lang="en" sz="1000" b="1"/>
                        <a:t>Calendar</a:t>
                      </a:r>
                      <a:endParaRPr sz="1000" b="1"/>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a:t>
                      </a:r>
                      <a:endParaRPr sz="1000"/>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a:t>
                      </a:r>
                      <a:endParaRPr sz="1000"/>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a:t>
                      </a:r>
                      <a:endParaRPr sz="1000"/>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47650">
                <a:tc>
                  <a:txBody>
                    <a:bodyPr/>
                    <a:lstStyle/>
                    <a:p>
                      <a:pPr marL="0" lvl="0" indent="0" algn="ctr" rtl="0">
                        <a:lnSpc>
                          <a:spcPct val="115000"/>
                        </a:lnSpc>
                        <a:spcBef>
                          <a:spcPts val="0"/>
                        </a:spcBef>
                        <a:spcAft>
                          <a:spcPts val="0"/>
                        </a:spcAft>
                        <a:buNone/>
                      </a:pPr>
                      <a:r>
                        <a:rPr lang="en" sz="1000" b="1"/>
                        <a:t>Bi Directional API</a:t>
                      </a:r>
                      <a:endParaRPr sz="1000" b="1"/>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a:t>
                      </a:r>
                      <a:endParaRPr sz="1000"/>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a:t>
                      </a:r>
                      <a:endParaRPr sz="1000"/>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a:t>
                      </a:r>
                      <a:endParaRPr sz="1000"/>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47650">
                <a:tc>
                  <a:txBody>
                    <a:bodyPr/>
                    <a:lstStyle/>
                    <a:p>
                      <a:pPr marL="0" lvl="0" indent="0" algn="ctr" rtl="0">
                        <a:lnSpc>
                          <a:spcPct val="115000"/>
                        </a:lnSpc>
                        <a:spcBef>
                          <a:spcPts val="0"/>
                        </a:spcBef>
                        <a:spcAft>
                          <a:spcPts val="0"/>
                        </a:spcAft>
                        <a:buNone/>
                      </a:pPr>
                      <a:r>
                        <a:rPr lang="en" sz="1000" b="1"/>
                        <a:t>Staffing Agency Integration</a:t>
                      </a:r>
                      <a:endParaRPr sz="1000" b="1"/>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1000">
                          <a:solidFill>
                            <a:schemeClr val="dk1"/>
                          </a:solidFill>
                        </a:rPr>
                        <a:t>❌</a:t>
                      </a:r>
                      <a:endParaRPr sz="1000"/>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dk1"/>
                          </a:solidFill>
                        </a:rPr>
                        <a:t>✔️</a:t>
                      </a:r>
                      <a:endParaRPr sz="1000"/>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a:t>
                      </a:r>
                      <a:endParaRPr sz="1000"/>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47650">
                <a:tc>
                  <a:txBody>
                    <a:bodyPr/>
                    <a:lstStyle/>
                    <a:p>
                      <a:pPr marL="0" lvl="0" indent="0" algn="ctr" rtl="0">
                        <a:lnSpc>
                          <a:spcPct val="115000"/>
                        </a:lnSpc>
                        <a:spcBef>
                          <a:spcPts val="0"/>
                        </a:spcBef>
                        <a:spcAft>
                          <a:spcPts val="0"/>
                        </a:spcAft>
                        <a:buNone/>
                      </a:pPr>
                      <a:r>
                        <a:rPr lang="en" sz="1000" b="1"/>
                        <a:t>Attachments for Event</a:t>
                      </a:r>
                      <a:endParaRPr sz="1000" b="1"/>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a:t>
                      </a:r>
                      <a:endParaRPr sz="1000"/>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a:t>
                      </a:r>
                      <a:endParaRPr sz="1000"/>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a:t>
                      </a:r>
                      <a:endParaRPr sz="1000"/>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47650">
                <a:tc>
                  <a:txBody>
                    <a:bodyPr/>
                    <a:lstStyle/>
                    <a:p>
                      <a:pPr marL="0" lvl="0" indent="0" algn="ctr" rtl="0">
                        <a:lnSpc>
                          <a:spcPct val="115000"/>
                        </a:lnSpc>
                        <a:spcBef>
                          <a:spcPts val="0"/>
                        </a:spcBef>
                        <a:spcAft>
                          <a:spcPts val="0"/>
                        </a:spcAft>
                        <a:buNone/>
                      </a:pPr>
                      <a:r>
                        <a:rPr lang="en" sz="1000" b="1"/>
                        <a:t>Offline Data Entry</a:t>
                      </a:r>
                      <a:endParaRPr sz="1000" b="1"/>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a:t>
                      </a:r>
                      <a:endParaRPr sz="1000"/>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a:t>
                      </a:r>
                      <a:endParaRPr sz="1000"/>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a:t>
                      </a:r>
                      <a:endParaRPr sz="1000"/>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47650">
                <a:tc>
                  <a:txBody>
                    <a:bodyPr/>
                    <a:lstStyle/>
                    <a:p>
                      <a:pPr marL="0" lvl="0" indent="0" algn="ctr" rtl="0">
                        <a:lnSpc>
                          <a:spcPct val="115000"/>
                        </a:lnSpc>
                        <a:spcBef>
                          <a:spcPts val="0"/>
                        </a:spcBef>
                        <a:spcAft>
                          <a:spcPts val="0"/>
                        </a:spcAft>
                        <a:buNone/>
                      </a:pPr>
                      <a:r>
                        <a:rPr lang="en" sz="1000" b="1"/>
                        <a:t>Media Upload and Tagging</a:t>
                      </a:r>
                      <a:endParaRPr sz="1000" b="1"/>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a:t>
                      </a:r>
                      <a:endParaRPr sz="1000"/>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a:t>
                      </a:r>
                      <a:endParaRPr sz="1000"/>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a:t>
                      </a:r>
                      <a:endParaRPr sz="1000"/>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247650">
                <a:tc>
                  <a:txBody>
                    <a:bodyPr/>
                    <a:lstStyle/>
                    <a:p>
                      <a:pPr marL="0" lvl="0" indent="0" algn="ctr" rtl="0">
                        <a:lnSpc>
                          <a:spcPct val="115000"/>
                        </a:lnSpc>
                        <a:spcBef>
                          <a:spcPts val="0"/>
                        </a:spcBef>
                        <a:spcAft>
                          <a:spcPts val="0"/>
                        </a:spcAft>
                        <a:buNone/>
                      </a:pPr>
                      <a:r>
                        <a:rPr lang="en" sz="1000" b="1"/>
                        <a:t>SMS Event Reminders</a:t>
                      </a:r>
                      <a:endParaRPr sz="1000" b="1"/>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a:t>
                      </a:r>
                      <a:endParaRPr sz="1000"/>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a:t>
                      </a:r>
                      <a:endParaRPr sz="1000"/>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a:t>
                      </a:r>
                      <a:endParaRPr sz="1000"/>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247650">
                <a:tc>
                  <a:txBody>
                    <a:bodyPr/>
                    <a:lstStyle/>
                    <a:p>
                      <a:pPr marL="0" lvl="0" indent="0" algn="ctr" rtl="0">
                        <a:lnSpc>
                          <a:spcPct val="115000"/>
                        </a:lnSpc>
                        <a:spcBef>
                          <a:spcPts val="0"/>
                        </a:spcBef>
                        <a:spcAft>
                          <a:spcPts val="0"/>
                        </a:spcAft>
                        <a:buNone/>
                      </a:pPr>
                      <a:r>
                        <a:rPr lang="en" sz="1000" b="1"/>
                        <a:t>Recap Notifications</a:t>
                      </a:r>
                      <a:endParaRPr sz="1000" b="1"/>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a:t>
                      </a:r>
                      <a:endParaRPr sz="1000"/>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a:t>
                      </a:r>
                      <a:endParaRPr sz="1000"/>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a:t>
                      </a:r>
                      <a:endParaRPr sz="1000"/>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extLst>
                  <a:ext uri="{0D108BD9-81ED-4DB2-BD59-A6C34878D82A}">
                    <a16:rowId xmlns:a16="http://schemas.microsoft.com/office/drawing/2014/main" val="10010"/>
                  </a:ext>
                </a:extLst>
              </a:tr>
              <a:tr h="342900">
                <a:tc>
                  <a:txBody>
                    <a:bodyPr/>
                    <a:lstStyle/>
                    <a:p>
                      <a:pPr marL="0" lvl="0" indent="0" algn="ctr" rtl="0">
                        <a:lnSpc>
                          <a:spcPct val="115000"/>
                        </a:lnSpc>
                        <a:spcBef>
                          <a:spcPts val="0"/>
                        </a:spcBef>
                        <a:spcAft>
                          <a:spcPts val="0"/>
                        </a:spcAft>
                        <a:buNone/>
                      </a:pPr>
                      <a:r>
                        <a:rPr lang="en" sz="1000" b="1"/>
                        <a:t>Review Recap Reports prior to submitting</a:t>
                      </a:r>
                      <a:endParaRPr sz="1000" b="1"/>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a:t>
                      </a:r>
                      <a:endParaRPr sz="1000"/>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a:t>
                      </a:r>
                      <a:endParaRPr sz="1000"/>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a:t>
                      </a:r>
                      <a:endParaRPr sz="1000"/>
                    </a:p>
                  </a:txBody>
                  <a:tcPr marL="28575" marR="28575" marT="19050" marB="19050" anchor="b">
                    <a:lnL w="7150" cap="flat" cmpd="sng">
                      <a:solidFill>
                        <a:srgbClr val="CCCCCC"/>
                      </a:solidFill>
                      <a:prstDash val="solid"/>
                      <a:round/>
                      <a:headEnd type="none" w="sm" len="sm"/>
                      <a:tailEnd type="none" w="sm" len="sm"/>
                    </a:lnL>
                    <a:lnR w="7150" cap="flat" cmpd="sng">
                      <a:solidFill>
                        <a:srgbClr val="CCCCCC"/>
                      </a:solidFill>
                      <a:prstDash val="solid"/>
                      <a:round/>
                      <a:headEnd type="none" w="sm" len="sm"/>
                      <a:tailEnd type="none" w="sm" len="sm"/>
                    </a:lnR>
                    <a:lnT w="7150" cap="flat" cmpd="sng">
                      <a:solidFill>
                        <a:srgbClr val="CCCCCC"/>
                      </a:solidFill>
                      <a:prstDash val="solid"/>
                      <a:round/>
                      <a:headEnd type="none" w="sm" len="sm"/>
                      <a:tailEnd type="none" w="sm" len="sm"/>
                    </a:lnT>
                    <a:lnB w="7150"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3"/>
          <p:cNvSpPr txBox="1">
            <a:spLocks noGrp="1"/>
          </p:cNvSpPr>
          <p:nvPr>
            <p:ph type="title"/>
          </p:nvPr>
        </p:nvSpPr>
        <p:spPr>
          <a:xfrm>
            <a:off x="457200" y="594360"/>
            <a:ext cx="7086600" cy="685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sz="2400"/>
              <a:t>Brandscopic</a:t>
            </a:r>
            <a:endParaRPr sz="2400"/>
          </a:p>
        </p:txBody>
      </p:sp>
      <p:sp>
        <p:nvSpPr>
          <p:cNvPr id="112" name="Google Shape;112;p23"/>
          <p:cNvSpPr txBox="1">
            <a:spLocks noGrp="1"/>
          </p:cNvSpPr>
          <p:nvPr>
            <p:ph type="body" idx="1"/>
          </p:nvPr>
        </p:nvSpPr>
        <p:spPr>
          <a:xfrm>
            <a:off x="457200" y="1459575"/>
            <a:ext cx="3983700" cy="3375300"/>
          </a:xfrm>
          <a:prstGeom prst="rect">
            <a:avLst/>
          </a:prstGeom>
        </p:spPr>
        <p:txBody>
          <a:bodyPr spcFirstLastPara="1" wrap="square" lIns="0" tIns="0" rIns="0" bIns="0" anchor="t" anchorCtr="0">
            <a:normAutofit lnSpcReduction="10000"/>
          </a:bodyPr>
          <a:lstStyle/>
          <a:p>
            <a:pPr marL="457200" lvl="0" indent="-330200" algn="l" rtl="0">
              <a:spcBef>
                <a:spcPts val="900"/>
              </a:spcBef>
              <a:spcAft>
                <a:spcPts val="0"/>
              </a:spcAft>
              <a:buSzPts val="1600"/>
              <a:buChar char="-"/>
            </a:pPr>
            <a:r>
              <a:rPr lang="en"/>
              <a:t>Mobile App or Responsive web app</a:t>
            </a:r>
            <a:endParaRPr/>
          </a:p>
          <a:p>
            <a:pPr marL="457200" lvl="0" indent="-330200" algn="l" rtl="0">
              <a:spcBef>
                <a:spcPts val="0"/>
              </a:spcBef>
              <a:spcAft>
                <a:spcPts val="0"/>
              </a:spcAft>
              <a:buSzPts val="1600"/>
              <a:buChar char="-"/>
            </a:pPr>
            <a:r>
              <a:rPr lang="en"/>
              <a:t>Can custom build according to our need</a:t>
            </a:r>
            <a:endParaRPr/>
          </a:p>
          <a:p>
            <a:pPr marL="457200" lvl="0" indent="-330200" algn="l" rtl="0">
              <a:spcBef>
                <a:spcPts val="0"/>
              </a:spcBef>
              <a:spcAft>
                <a:spcPts val="0"/>
              </a:spcAft>
              <a:buSzPts val="1600"/>
              <a:buChar char="-"/>
            </a:pPr>
            <a:r>
              <a:rPr lang="en"/>
              <a:t>Configurable dashboard</a:t>
            </a:r>
            <a:endParaRPr/>
          </a:p>
          <a:p>
            <a:pPr marL="457200" lvl="0" indent="-330200" algn="l" rtl="0">
              <a:spcBef>
                <a:spcPts val="0"/>
              </a:spcBef>
              <a:spcAft>
                <a:spcPts val="0"/>
              </a:spcAft>
              <a:buSzPts val="1600"/>
              <a:buChar char="-"/>
            </a:pPr>
            <a:r>
              <a:rPr lang="en"/>
              <a:t>Notifications, in app, sms or email</a:t>
            </a:r>
            <a:endParaRPr/>
          </a:p>
          <a:p>
            <a:pPr marL="457200" lvl="0" indent="-330200" algn="l" rtl="0">
              <a:spcBef>
                <a:spcPts val="0"/>
              </a:spcBef>
              <a:spcAft>
                <a:spcPts val="0"/>
              </a:spcAft>
              <a:buSzPts val="1600"/>
              <a:buChar char="-"/>
            </a:pPr>
            <a:r>
              <a:rPr lang="en"/>
              <a:t>Calendar view by event, campaign or phase</a:t>
            </a:r>
            <a:endParaRPr/>
          </a:p>
          <a:p>
            <a:pPr marL="457200" lvl="0" indent="-330200" algn="l" rtl="0">
              <a:spcBef>
                <a:spcPts val="0"/>
              </a:spcBef>
              <a:spcAft>
                <a:spcPts val="0"/>
              </a:spcAft>
              <a:buSzPts val="1600"/>
              <a:buChar char="-"/>
            </a:pPr>
            <a:r>
              <a:rPr lang="en"/>
              <a:t>Geo locate for BA or FM check in (geolocate crumbs or IP address)</a:t>
            </a:r>
            <a:endParaRPr/>
          </a:p>
          <a:p>
            <a:pPr marL="457200" lvl="0" indent="-330200" algn="l" rtl="0">
              <a:spcBef>
                <a:spcPts val="0"/>
              </a:spcBef>
              <a:spcAft>
                <a:spcPts val="0"/>
              </a:spcAft>
              <a:buSzPts val="1600"/>
              <a:buChar char="-"/>
            </a:pPr>
            <a:r>
              <a:rPr lang="en"/>
              <a:t>Bi directional API</a:t>
            </a:r>
            <a:endParaRPr/>
          </a:p>
          <a:p>
            <a:pPr marL="457200" lvl="0" indent="-330200" algn="l" rtl="0">
              <a:spcBef>
                <a:spcPts val="0"/>
              </a:spcBef>
              <a:spcAft>
                <a:spcPts val="0"/>
              </a:spcAft>
              <a:buSzPts val="1600"/>
              <a:buChar char="-"/>
            </a:pPr>
            <a:r>
              <a:rPr lang="en"/>
              <a:t>Staffing agencies can have accounts and then assign staff</a:t>
            </a:r>
            <a:endParaRPr/>
          </a:p>
          <a:p>
            <a:pPr marL="457200" lvl="0" indent="-330200" algn="l" rtl="0">
              <a:spcBef>
                <a:spcPts val="0"/>
              </a:spcBef>
              <a:spcAft>
                <a:spcPts val="0"/>
              </a:spcAft>
              <a:buSzPts val="1600"/>
              <a:buChar char="-"/>
            </a:pPr>
            <a:r>
              <a:rPr lang="en"/>
              <a:t>Can partition the client portals so that Momentum would have 1 portal but multiple clients; no data overlapping</a:t>
            </a:r>
            <a:endParaRPr/>
          </a:p>
        </p:txBody>
      </p:sp>
      <p:pic>
        <p:nvPicPr>
          <p:cNvPr id="113" name="Google Shape;113;p23"/>
          <p:cNvPicPr preferRelativeResize="0"/>
          <p:nvPr/>
        </p:nvPicPr>
        <p:blipFill>
          <a:blip r:embed="rId3">
            <a:alphaModFix/>
          </a:blip>
          <a:stretch>
            <a:fillRect/>
          </a:stretch>
        </p:blipFill>
        <p:spPr>
          <a:xfrm>
            <a:off x="4440900" y="534936"/>
            <a:ext cx="3983701" cy="2415539"/>
          </a:xfrm>
          <a:prstGeom prst="rect">
            <a:avLst/>
          </a:prstGeom>
          <a:noFill/>
          <a:ln>
            <a:noFill/>
          </a:ln>
        </p:spPr>
      </p:pic>
      <p:pic>
        <p:nvPicPr>
          <p:cNvPr id="114" name="Google Shape;114;p23"/>
          <p:cNvPicPr preferRelativeResize="0"/>
          <p:nvPr/>
        </p:nvPicPr>
        <p:blipFill>
          <a:blip r:embed="rId4">
            <a:alphaModFix/>
          </a:blip>
          <a:stretch>
            <a:fillRect/>
          </a:stretch>
        </p:blipFill>
        <p:spPr>
          <a:xfrm>
            <a:off x="5054750" y="2667925"/>
            <a:ext cx="3643476" cy="26061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457200" y="594360"/>
            <a:ext cx="7086600" cy="685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sz="2100"/>
              <a:t>Unified Data + Field Management</a:t>
            </a:r>
            <a:endParaRPr sz="2100"/>
          </a:p>
          <a:p>
            <a:pPr marL="0" lvl="0" indent="0" algn="l" rtl="0">
              <a:spcBef>
                <a:spcPts val="0"/>
              </a:spcBef>
              <a:spcAft>
                <a:spcPts val="0"/>
              </a:spcAft>
              <a:buClr>
                <a:schemeClr val="dk1"/>
              </a:buClr>
              <a:buSzPts val="1100"/>
              <a:buFont typeface="Arial"/>
              <a:buNone/>
            </a:pPr>
            <a:r>
              <a:rPr lang="en" sz="1900"/>
              <a:t>Project Roles and Resources</a:t>
            </a:r>
            <a:endParaRPr sz="1900"/>
          </a:p>
        </p:txBody>
      </p:sp>
      <p:sp>
        <p:nvSpPr>
          <p:cNvPr id="87" name="Google Shape;87;p19"/>
          <p:cNvSpPr txBox="1">
            <a:spLocks noGrp="1"/>
          </p:cNvSpPr>
          <p:nvPr>
            <p:ph type="body" idx="1"/>
          </p:nvPr>
        </p:nvSpPr>
        <p:spPr>
          <a:xfrm>
            <a:off x="457200" y="1459580"/>
            <a:ext cx="7086600" cy="2979000"/>
          </a:xfrm>
          <a:prstGeom prst="rect">
            <a:avLst/>
          </a:prstGeom>
        </p:spPr>
        <p:txBody>
          <a:bodyPr spcFirstLastPara="1" wrap="square" lIns="0" tIns="0" rIns="0" bIns="0" anchor="t" anchorCtr="0">
            <a:normAutofit/>
          </a:bodyPr>
          <a:lstStyle/>
          <a:p>
            <a:pPr marL="457200" lvl="0" indent="-292100" algn="l" rtl="0">
              <a:lnSpc>
                <a:spcPct val="115000"/>
              </a:lnSpc>
              <a:spcBef>
                <a:spcPts val="1500"/>
              </a:spcBef>
              <a:spcAft>
                <a:spcPts val="0"/>
              </a:spcAft>
              <a:buSzPts val="1000"/>
              <a:buFont typeface="Arial"/>
              <a:buChar char="●"/>
            </a:pPr>
            <a:r>
              <a:rPr lang="en" sz="1000">
                <a:solidFill>
                  <a:schemeClr val="dk1"/>
                </a:solidFill>
              </a:rPr>
              <a:t>Tech/IP/CT</a:t>
            </a:r>
            <a:endParaRPr sz="1000">
              <a:solidFill>
                <a:schemeClr val="dk1"/>
              </a:solidFill>
            </a:endParaRPr>
          </a:p>
          <a:p>
            <a:pPr marL="914400" lvl="1" indent="-292100" algn="l" rtl="0">
              <a:lnSpc>
                <a:spcPct val="115000"/>
              </a:lnSpc>
              <a:spcBef>
                <a:spcPts val="0"/>
              </a:spcBef>
              <a:spcAft>
                <a:spcPts val="0"/>
              </a:spcAft>
              <a:buSzPts val="1000"/>
              <a:buChar char="●"/>
            </a:pPr>
            <a:r>
              <a:rPr lang="en" sz="1000">
                <a:solidFill>
                  <a:schemeClr val="dk1"/>
                </a:solidFill>
              </a:rPr>
              <a:t>Kristen Baum: Project Owner, IP Lead</a:t>
            </a:r>
            <a:endParaRPr sz="1000">
              <a:solidFill>
                <a:schemeClr val="dk1"/>
              </a:solidFill>
            </a:endParaRPr>
          </a:p>
          <a:p>
            <a:pPr marL="914400" lvl="1" indent="-292100" algn="l" rtl="0">
              <a:lnSpc>
                <a:spcPct val="115000"/>
              </a:lnSpc>
              <a:spcBef>
                <a:spcPts val="0"/>
              </a:spcBef>
              <a:spcAft>
                <a:spcPts val="0"/>
              </a:spcAft>
              <a:buSzPts val="1000"/>
              <a:buChar char="●"/>
            </a:pPr>
            <a:r>
              <a:rPr lang="en" sz="1000">
                <a:solidFill>
                  <a:schemeClr val="dk1"/>
                </a:solidFill>
              </a:rPr>
              <a:t>Steve Sanderson: Data Operations and IPG Data/Security Compliance </a:t>
            </a:r>
            <a:endParaRPr sz="1000">
              <a:solidFill>
                <a:schemeClr val="dk1"/>
              </a:solidFill>
            </a:endParaRPr>
          </a:p>
          <a:p>
            <a:pPr marL="457200" lvl="0" indent="-292100" algn="l" rtl="0">
              <a:lnSpc>
                <a:spcPct val="115000"/>
              </a:lnSpc>
              <a:spcBef>
                <a:spcPts val="0"/>
              </a:spcBef>
              <a:spcAft>
                <a:spcPts val="0"/>
              </a:spcAft>
              <a:buSzPts val="1000"/>
              <a:buFont typeface="Arial"/>
              <a:buChar char="●"/>
            </a:pPr>
            <a:r>
              <a:rPr lang="en" sz="1000">
                <a:solidFill>
                  <a:schemeClr val="dk1"/>
                </a:solidFill>
              </a:rPr>
              <a:t>Analytics/Data Science</a:t>
            </a:r>
            <a:endParaRPr sz="1000">
              <a:solidFill>
                <a:schemeClr val="dk1"/>
              </a:solidFill>
            </a:endParaRPr>
          </a:p>
          <a:p>
            <a:pPr marL="914400" lvl="1" indent="-292100" algn="l" rtl="0">
              <a:lnSpc>
                <a:spcPct val="115000"/>
              </a:lnSpc>
              <a:spcBef>
                <a:spcPts val="0"/>
              </a:spcBef>
              <a:spcAft>
                <a:spcPts val="0"/>
              </a:spcAft>
              <a:buSzPts val="1000"/>
              <a:buChar char="●"/>
            </a:pPr>
            <a:r>
              <a:rPr lang="en" sz="1000">
                <a:solidFill>
                  <a:schemeClr val="dk1"/>
                </a:solidFill>
              </a:rPr>
              <a:t>Yeuting Wang: ADS Lead, Measurement Systems Data Integration</a:t>
            </a:r>
            <a:endParaRPr sz="1000">
              <a:solidFill>
                <a:schemeClr val="dk1"/>
              </a:solidFill>
            </a:endParaRPr>
          </a:p>
          <a:p>
            <a:pPr marL="914400" lvl="1" indent="-292100" algn="l" rtl="0">
              <a:lnSpc>
                <a:spcPct val="115000"/>
              </a:lnSpc>
              <a:spcBef>
                <a:spcPts val="0"/>
              </a:spcBef>
              <a:spcAft>
                <a:spcPts val="0"/>
              </a:spcAft>
              <a:buSzPts val="1000"/>
              <a:buChar char="●"/>
            </a:pPr>
            <a:r>
              <a:rPr lang="en" sz="1000">
                <a:solidFill>
                  <a:schemeClr val="dk1"/>
                </a:solidFill>
              </a:rPr>
              <a:t>Reed Whitcraft/Kate Bixby: Data Pipeline and Integration Development </a:t>
            </a:r>
            <a:endParaRPr sz="1000">
              <a:solidFill>
                <a:schemeClr val="dk1"/>
              </a:solidFill>
            </a:endParaRPr>
          </a:p>
          <a:p>
            <a:pPr marL="914400" lvl="1" indent="-292100" algn="l" rtl="0">
              <a:lnSpc>
                <a:spcPct val="115000"/>
              </a:lnSpc>
              <a:spcBef>
                <a:spcPts val="0"/>
              </a:spcBef>
              <a:spcAft>
                <a:spcPts val="0"/>
              </a:spcAft>
              <a:buSzPts val="1000"/>
              <a:buChar char="●"/>
            </a:pPr>
            <a:r>
              <a:rPr lang="en" sz="1000">
                <a:solidFill>
                  <a:schemeClr val="dk1"/>
                </a:solidFill>
              </a:rPr>
              <a:t>Kayla Ellerbrock: Measurement Framework/Model Lead, Data Visualization</a:t>
            </a:r>
            <a:endParaRPr sz="1000">
              <a:solidFill>
                <a:schemeClr val="dk1"/>
              </a:solidFill>
            </a:endParaRPr>
          </a:p>
          <a:p>
            <a:pPr marL="457200" lvl="0" indent="-285750" algn="l" rtl="0">
              <a:lnSpc>
                <a:spcPct val="115000"/>
              </a:lnSpc>
              <a:spcBef>
                <a:spcPts val="0"/>
              </a:spcBef>
              <a:spcAft>
                <a:spcPts val="0"/>
              </a:spcAft>
              <a:buSzPts val="900"/>
              <a:buFont typeface="Arial"/>
              <a:buChar char="●"/>
            </a:pPr>
            <a:r>
              <a:rPr lang="en" sz="1000">
                <a:solidFill>
                  <a:schemeClr val="dk1"/>
                </a:solidFill>
              </a:rPr>
              <a:t>PM</a:t>
            </a:r>
            <a:endParaRPr sz="1000">
              <a:solidFill>
                <a:schemeClr val="dk1"/>
              </a:solidFill>
            </a:endParaRPr>
          </a:p>
          <a:p>
            <a:pPr marL="457200" lvl="0" indent="-292100" algn="l" rtl="0">
              <a:lnSpc>
                <a:spcPct val="115000"/>
              </a:lnSpc>
              <a:spcBef>
                <a:spcPts val="0"/>
              </a:spcBef>
              <a:spcAft>
                <a:spcPts val="0"/>
              </a:spcAft>
              <a:buSzPts val="1000"/>
              <a:buFont typeface="Arial"/>
              <a:buChar char="●"/>
            </a:pPr>
            <a:r>
              <a:rPr lang="en" sz="1000">
                <a:solidFill>
                  <a:schemeClr val="dk1"/>
                </a:solidFill>
              </a:rPr>
              <a:t>BL/XP</a:t>
            </a:r>
            <a:endParaRPr sz="1000">
              <a:solidFill>
                <a:schemeClr val="dk1"/>
              </a:solidFill>
            </a:endParaRPr>
          </a:p>
          <a:p>
            <a:pPr marL="914400" lvl="1" indent="-292100" algn="l" rtl="0">
              <a:lnSpc>
                <a:spcPct val="115000"/>
              </a:lnSpc>
              <a:spcBef>
                <a:spcPts val="0"/>
              </a:spcBef>
              <a:spcAft>
                <a:spcPts val="0"/>
              </a:spcAft>
              <a:buSzPts val="1000"/>
              <a:buChar char="●"/>
            </a:pPr>
            <a:r>
              <a:rPr lang="en" sz="1000">
                <a:solidFill>
                  <a:schemeClr val="dk1"/>
                </a:solidFill>
              </a:rPr>
              <a:t>XXXX: BL Lead</a:t>
            </a:r>
            <a:endParaRPr sz="1000">
              <a:solidFill>
                <a:schemeClr val="dk1"/>
              </a:solidFill>
            </a:endParaRPr>
          </a:p>
          <a:p>
            <a:pPr marL="914400" lvl="1" indent="-292100" algn="l" rtl="0">
              <a:lnSpc>
                <a:spcPct val="115000"/>
              </a:lnSpc>
              <a:spcBef>
                <a:spcPts val="0"/>
              </a:spcBef>
              <a:spcAft>
                <a:spcPts val="0"/>
              </a:spcAft>
              <a:buSzPts val="1000"/>
              <a:buChar char="●"/>
            </a:pPr>
            <a:r>
              <a:rPr lang="en" sz="1000">
                <a:solidFill>
                  <a:schemeClr val="dk1"/>
                </a:solidFill>
              </a:rPr>
              <a:t>XXXX: XP Lead</a:t>
            </a:r>
            <a:endParaRPr sz="1000">
              <a:solidFill>
                <a:schemeClr val="dk1"/>
              </a:solidFill>
            </a:endParaRPr>
          </a:p>
          <a:p>
            <a:pPr marL="0" lvl="0" indent="0" algn="l" rtl="0">
              <a:lnSpc>
                <a:spcPct val="100000"/>
              </a:lnSpc>
              <a:spcBef>
                <a:spcPts val="1500"/>
              </a:spcBef>
              <a:spcAft>
                <a:spcPts val="1200"/>
              </a:spcAft>
              <a:buNone/>
            </a:pPr>
            <a:endParaRPr/>
          </a:p>
        </p:txBody>
      </p:sp>
      <p:sp>
        <p:nvSpPr>
          <p:cNvPr id="2" name="TextBox 1">
            <a:extLst>
              <a:ext uri="{FF2B5EF4-FFF2-40B4-BE49-F238E27FC236}">
                <a16:creationId xmlns:a16="http://schemas.microsoft.com/office/drawing/2014/main" id="{F281A61B-5D19-42CE-F892-2068199554A8}"/>
              </a:ext>
            </a:extLst>
          </p:cNvPr>
          <p:cNvSpPr txBox="1"/>
          <p:nvPr/>
        </p:nvSpPr>
        <p:spPr>
          <a:xfrm>
            <a:off x="4888523" y="3727938"/>
            <a:ext cx="2743200" cy="307777"/>
          </a:xfrm>
          <a:prstGeom prst="rect">
            <a:avLst/>
          </a:prstGeom>
          <a:solidFill>
            <a:srgbClr val="ED7D31"/>
          </a:solidFill>
          <a:ln>
            <a:solidFill>
              <a:schemeClr val="accent6"/>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YEUTING UPDATE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0"/>
          <p:cNvSpPr txBox="1">
            <a:spLocks noGrp="1"/>
          </p:cNvSpPr>
          <p:nvPr>
            <p:ph type="title"/>
          </p:nvPr>
        </p:nvSpPr>
        <p:spPr>
          <a:xfrm>
            <a:off x="457200" y="594360"/>
            <a:ext cx="7086600" cy="685800"/>
          </a:xfrm>
          <a:prstGeom prst="rect">
            <a:avLst/>
          </a:prstGeom>
        </p:spPr>
        <p:txBody>
          <a:bodyPr spcFirstLastPara="1" wrap="square" lIns="0" tIns="0" rIns="0" bIns="0" anchor="t" anchorCtr="0">
            <a:normAutofit/>
          </a:bodyPr>
          <a:lstStyle/>
          <a:p>
            <a:pPr marL="0" lvl="0" indent="0" algn="l" rtl="0">
              <a:spcBef>
                <a:spcPts val="0"/>
              </a:spcBef>
              <a:spcAft>
                <a:spcPts val="0"/>
              </a:spcAft>
              <a:buClr>
                <a:schemeClr val="dk1"/>
              </a:buClr>
              <a:buSzPts val="1100"/>
              <a:buFont typeface="Arial"/>
              <a:buNone/>
            </a:pPr>
            <a:r>
              <a:rPr lang="en" sz="2100"/>
              <a:t>Unified Data + Field Management</a:t>
            </a:r>
            <a:endParaRPr sz="2100"/>
          </a:p>
          <a:p>
            <a:pPr marL="0" lvl="0" indent="0" algn="l" rtl="0">
              <a:spcBef>
                <a:spcPts val="0"/>
              </a:spcBef>
              <a:spcAft>
                <a:spcPts val="0"/>
              </a:spcAft>
              <a:buClr>
                <a:schemeClr val="dk1"/>
              </a:buClr>
              <a:buSzPts val="1100"/>
              <a:buFont typeface="Arial"/>
              <a:buNone/>
            </a:pPr>
            <a:r>
              <a:rPr lang="en" sz="1900"/>
              <a:t>Project Roadmap &amp; LOE</a:t>
            </a:r>
            <a:endParaRPr/>
          </a:p>
        </p:txBody>
      </p:sp>
      <p:sp>
        <p:nvSpPr>
          <p:cNvPr id="93" name="Google Shape;93;p20"/>
          <p:cNvSpPr txBox="1">
            <a:spLocks noGrp="1"/>
          </p:cNvSpPr>
          <p:nvPr>
            <p:ph type="body" idx="1"/>
          </p:nvPr>
        </p:nvSpPr>
        <p:spPr>
          <a:xfrm>
            <a:off x="457200" y="1459580"/>
            <a:ext cx="7086600" cy="2979000"/>
          </a:xfrm>
          <a:prstGeom prst="rect">
            <a:avLst/>
          </a:prstGeom>
        </p:spPr>
        <p:txBody>
          <a:bodyPr spcFirstLastPara="1" wrap="square" lIns="0" tIns="0" rIns="0" bIns="0" anchor="t" anchorCtr="0">
            <a:normAutofit/>
          </a:bodyPr>
          <a:lstStyle/>
          <a:p>
            <a:pPr marL="0" lvl="0" indent="0" algn="l" rtl="0">
              <a:spcBef>
                <a:spcPts val="900"/>
              </a:spcBef>
              <a:spcAft>
                <a:spcPts val="1200"/>
              </a:spcAft>
              <a:buNone/>
            </a:pPr>
            <a:endParaRPr/>
          </a:p>
        </p:txBody>
      </p:sp>
      <p:sp>
        <p:nvSpPr>
          <p:cNvPr id="3" name="TextBox 2">
            <a:extLst>
              <a:ext uri="{FF2B5EF4-FFF2-40B4-BE49-F238E27FC236}">
                <a16:creationId xmlns:a16="http://schemas.microsoft.com/office/drawing/2014/main" id="{B2AEDEB7-6EBD-D543-D873-69D37693C4D1}"/>
              </a:ext>
            </a:extLst>
          </p:cNvPr>
          <p:cNvSpPr txBox="1"/>
          <p:nvPr/>
        </p:nvSpPr>
        <p:spPr>
          <a:xfrm>
            <a:off x="4888523" y="3727938"/>
            <a:ext cx="2743200" cy="307777"/>
          </a:xfrm>
          <a:prstGeom prst="rect">
            <a:avLst/>
          </a:prstGeom>
          <a:solidFill>
            <a:srgbClr val="ED7D31"/>
          </a:solidFill>
          <a:ln>
            <a:solidFill>
              <a:schemeClr val="accent6"/>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YEUTING UPDATE</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C01503E242B4242B818938EF38676E9" ma:contentTypeVersion="21" ma:contentTypeDescription="Create a new document." ma:contentTypeScope="" ma:versionID="3a4297306f45b7232432285f2e4fc0a3">
  <xsd:schema xmlns:xsd="http://www.w3.org/2001/XMLSchema" xmlns:xs="http://www.w3.org/2001/XMLSchema" xmlns:p="http://schemas.microsoft.com/office/2006/metadata/properties" xmlns:ns2="801b4607-f500-4f6e-b784-fb54d22359e9" xmlns:ns3="05212364-6e0c-40a5-9fff-da248140089a" targetNamespace="http://schemas.microsoft.com/office/2006/metadata/properties" ma:root="true" ma:fieldsID="85f62882915f962eb2adfc659e2f43e6" ns2:_="" ns3:_="">
    <xsd:import namespace="801b4607-f500-4f6e-b784-fb54d22359e9"/>
    <xsd:import namespace="05212364-6e0c-40a5-9fff-da248140089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Notes" minOccurs="0"/>
                <xsd:element ref="ns2:MediaServiceSearchProperties" minOccurs="0"/>
                <xsd:element ref="ns2:AzureFiles" minOccurs="0"/>
                <xsd:element ref="ns2:MediaServiceBillingMetadata" minOccurs="0"/>
                <xsd:element ref="ns2:Tag"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1b4607-f500-4f6e-b784-fb54d22359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a7d435f-bc0a-452e-b7b2-4cb57826a06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Notes" ma:index="24" nillable="true" ma:displayName="Notes" ma:format="Dropdown" ma:internalName="Notes">
      <xsd:simpleType>
        <xsd:restriction base="dms:Note">
          <xsd:maxLength value="255"/>
        </xsd:restriction>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AzureFiles" ma:index="26" nillable="true" ma:displayName="Azure Files" ma:format="Hyperlink" ma:internalName="AzureFiles">
      <xsd:complexType>
        <xsd:complexContent>
          <xsd:extension base="dms:URL">
            <xsd:sequence>
              <xsd:element name="Url" type="dms:ValidUrl" minOccurs="0" nillable="true"/>
              <xsd:element name="Description" type="xsd:string" nillable="true"/>
            </xsd:sequence>
          </xsd:extension>
        </xsd:complexContent>
      </xsd:complexType>
    </xsd:element>
    <xsd:element name="MediaServiceBillingMetadata" ma:index="27" nillable="true" ma:displayName="MediaServiceBillingMetadata" ma:hidden="true" ma:internalName="MediaServiceBillingMetadata" ma:readOnly="true">
      <xsd:simpleType>
        <xsd:restriction base="dms:Note"/>
      </xsd:simpleType>
    </xsd:element>
    <xsd:element name="Tag" ma:index="28" nillable="true" ma:displayName="Tag" ma:description="Tag to flag the recipient user against" ma:format="Dropdown" ma:internalName="Tag">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212364-6e0c-40a5-9fff-da248140089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03010033-8c98-4658-a188-4535091bf398}" ma:internalName="TaxCatchAll" ma:showField="CatchAllData" ma:web="05212364-6e0c-40a5-9fff-da24814008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05212364-6e0c-40a5-9fff-da248140089a" xsi:nil="true"/>
    <Notes xmlns="801b4607-f500-4f6e-b784-fb54d22359e9" xsi:nil="true"/>
    <lcf76f155ced4ddcb4097134ff3c332f xmlns="801b4607-f500-4f6e-b784-fb54d22359e9">
      <Terms xmlns="http://schemas.microsoft.com/office/infopath/2007/PartnerControls"/>
    </lcf76f155ced4ddcb4097134ff3c332f>
    <AzureFiles xmlns="801b4607-f500-4f6e-b784-fb54d22359e9">
      <Url xsi:nil="true"/>
      <Description xsi:nil="true"/>
    </AzureFiles>
    <Tag xmlns="801b4607-f500-4f6e-b784-fb54d22359e9" xsi:nil="true"/>
  </documentManagement>
</p:properties>
</file>

<file path=customXml/itemProps1.xml><?xml version="1.0" encoding="utf-8"?>
<ds:datastoreItem xmlns:ds="http://schemas.openxmlformats.org/officeDocument/2006/customXml" ds:itemID="{C3825765-F2FA-4066-BCAB-8E6A85013F5D}"/>
</file>

<file path=customXml/itemProps2.xml><?xml version="1.0" encoding="utf-8"?>
<ds:datastoreItem xmlns:ds="http://schemas.openxmlformats.org/officeDocument/2006/customXml" ds:itemID="{71735129-6FA4-456A-8D64-19D055D25ED4}">
  <ds:schemaRefs>
    <ds:schemaRef ds:uri="http://schemas.microsoft.com/sharepoint/v3/contenttype/forms"/>
  </ds:schemaRefs>
</ds:datastoreItem>
</file>

<file path=customXml/itemProps3.xml><?xml version="1.0" encoding="utf-8"?>
<ds:datastoreItem xmlns:ds="http://schemas.openxmlformats.org/officeDocument/2006/customXml" ds:itemID="{BA52950B-CB4D-4625-9CCC-9C71AB7C1C0E}"/>
</file>

<file path=docProps/app.xml><?xml version="1.0" encoding="utf-8"?>
<Properties xmlns="http://schemas.openxmlformats.org/officeDocument/2006/extended-properties" xmlns:vt="http://schemas.openxmlformats.org/officeDocument/2006/docPropsVTypes">
  <TotalTime>0</TotalTime>
  <Words>1922</Words>
  <Application>Microsoft Office PowerPoint</Application>
  <PresentationFormat>On-screen Show (16:9)</PresentationFormat>
  <Paragraphs>282</Paragraphs>
  <Slides>30</Slides>
  <Notes>30</Notes>
  <HiddenSlides>1</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Simple Light</vt:lpstr>
      <vt:lpstr>Unified Data and Field Management </vt:lpstr>
      <vt:lpstr>Unified Data + Field Management What we need to get there (Components) </vt:lpstr>
      <vt:lpstr>Verizon x MOMO Organizational Data System​</vt:lpstr>
      <vt:lpstr>Unified Data + Field Management</vt:lpstr>
      <vt:lpstr>Unified Data + Field Management</vt:lpstr>
      <vt:lpstr>Recapping Platform Features</vt:lpstr>
      <vt:lpstr>Brandscopic</vt:lpstr>
      <vt:lpstr>Unified Data + Field Management Project Roles and Resources</vt:lpstr>
      <vt:lpstr>Unified Data + Field Management Project Roadmap &amp; LOE</vt:lpstr>
      <vt:lpstr>Unified Data + Field Management Budget</vt:lpstr>
      <vt:lpstr>Verizon x Momentum Organizational Data System April 2023</vt:lpstr>
      <vt:lpstr>Field Staff platforms, expanded</vt:lpstr>
      <vt:lpstr>Requirements </vt:lpstr>
      <vt:lpstr>Next Steps</vt:lpstr>
      <vt:lpstr>Network Ninja  </vt:lpstr>
      <vt:lpstr>Cost Comparison </vt:lpstr>
      <vt:lpstr>Unified Data + Field Management</vt:lpstr>
      <vt:lpstr>PowerPoint Presentation</vt:lpstr>
      <vt:lpstr>USER JOURNEY, post event </vt:lpstr>
      <vt:lpstr>LIVEGAUGE </vt:lpstr>
      <vt:lpstr>graveyard</vt:lpstr>
      <vt:lpstr>PowerPoint Presentation</vt:lpstr>
      <vt:lpstr>Pinata </vt:lpstr>
      <vt:lpstr>Repsly </vt:lpstr>
      <vt:lpstr>Teamhaven </vt:lpstr>
      <vt:lpstr>Array </vt:lpstr>
      <vt:lpstr>Samppoll </vt:lpstr>
      <vt:lpstr>Outfield</vt:lpstr>
      <vt:lpstr>CPG Vision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Field Marketing Event Recaps | Verizon </dc:title>
  <cp:lastModifiedBy>Sanderson, Steve (WW-MOM)</cp:lastModifiedBy>
  <cp:revision>58</cp:revision>
  <dcterms:modified xsi:type="dcterms:W3CDTF">2023-06-14T14:27:27Z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0x0101004C01503E242B4242B818938EF38676E9</vt:lpwstr>
  </property>
  <property fmtid="{D5CDD505-2E9C-101B-9397-08002B2CF9AE}" pid="3" name="MediaServiceImageTags">
    <vt:lpwstr/>
  </property>
</Properties>
</file>